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3.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4.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6.xml" ContentType="application/vnd.openxmlformats-officedocument.theme+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93455" r:id="rId4"/>
    <p:sldMasterId id="2147493587" r:id="rId5"/>
    <p:sldMasterId id="2147493617" r:id="rId6"/>
    <p:sldMasterId id="2147493660" r:id="rId7"/>
    <p:sldMasterId id="2147493673" r:id="rId8"/>
    <p:sldMasterId id="2147493686" r:id="rId9"/>
    <p:sldMasterId id="2147493703" r:id="rId10"/>
  </p:sldMasterIdLst>
  <p:notesMasterIdLst>
    <p:notesMasterId r:id="rId113"/>
  </p:notesMasterIdLst>
  <p:handoutMasterIdLst>
    <p:handoutMasterId r:id="rId114"/>
  </p:handoutMasterIdLst>
  <p:sldIdLst>
    <p:sldId id="959" r:id="rId11"/>
    <p:sldId id="2142532349" r:id="rId12"/>
    <p:sldId id="824" r:id="rId13"/>
    <p:sldId id="826" r:id="rId14"/>
    <p:sldId id="827" r:id="rId15"/>
    <p:sldId id="994" r:id="rId16"/>
    <p:sldId id="995" r:id="rId17"/>
    <p:sldId id="2142532322" r:id="rId18"/>
    <p:sldId id="355" r:id="rId19"/>
    <p:sldId id="356" r:id="rId20"/>
    <p:sldId id="357" r:id="rId21"/>
    <p:sldId id="2142532350" r:id="rId22"/>
    <p:sldId id="1208" r:id="rId23"/>
    <p:sldId id="1072" r:id="rId24"/>
    <p:sldId id="2142532351" r:id="rId25"/>
    <p:sldId id="426" r:id="rId26"/>
    <p:sldId id="2142532357" r:id="rId27"/>
    <p:sldId id="2142532358" r:id="rId28"/>
    <p:sldId id="2142532359" r:id="rId29"/>
    <p:sldId id="2142532360" r:id="rId30"/>
    <p:sldId id="2142532361" r:id="rId31"/>
    <p:sldId id="427" r:id="rId32"/>
    <p:sldId id="428" r:id="rId33"/>
    <p:sldId id="429" r:id="rId34"/>
    <p:sldId id="430" r:id="rId35"/>
    <p:sldId id="431" r:id="rId36"/>
    <p:sldId id="432" r:id="rId37"/>
    <p:sldId id="2142532368" r:id="rId38"/>
    <p:sldId id="997" r:id="rId39"/>
    <p:sldId id="2142532369" r:id="rId40"/>
    <p:sldId id="2142532362" r:id="rId41"/>
    <p:sldId id="2142532363" r:id="rId42"/>
    <p:sldId id="358" r:id="rId43"/>
    <p:sldId id="359" r:id="rId44"/>
    <p:sldId id="360" r:id="rId45"/>
    <p:sldId id="470" r:id="rId46"/>
    <p:sldId id="362" r:id="rId47"/>
    <p:sldId id="363" r:id="rId48"/>
    <p:sldId id="2142532364" r:id="rId49"/>
    <p:sldId id="2142532365" r:id="rId50"/>
    <p:sldId id="2142532366" r:id="rId51"/>
    <p:sldId id="2142532367" r:id="rId52"/>
    <p:sldId id="2142532337" r:id="rId53"/>
    <p:sldId id="2142532370" r:id="rId54"/>
    <p:sldId id="2142532371" r:id="rId55"/>
    <p:sldId id="2142532372" r:id="rId56"/>
    <p:sldId id="2142532373" r:id="rId57"/>
    <p:sldId id="2142532374" r:id="rId58"/>
    <p:sldId id="2142532375" r:id="rId59"/>
    <p:sldId id="2142532377" r:id="rId60"/>
    <p:sldId id="2142532340" r:id="rId61"/>
    <p:sldId id="347" r:id="rId62"/>
    <p:sldId id="450" r:id="rId63"/>
    <p:sldId id="453" r:id="rId64"/>
    <p:sldId id="454" r:id="rId65"/>
    <p:sldId id="455" r:id="rId66"/>
    <p:sldId id="352" r:id="rId67"/>
    <p:sldId id="457" r:id="rId68"/>
    <p:sldId id="458" r:id="rId69"/>
    <p:sldId id="460" r:id="rId70"/>
    <p:sldId id="2142532376" r:id="rId71"/>
    <p:sldId id="1106" r:id="rId72"/>
    <p:sldId id="1107" r:id="rId73"/>
    <p:sldId id="377" r:id="rId74"/>
    <p:sldId id="378" r:id="rId75"/>
    <p:sldId id="379" r:id="rId76"/>
    <p:sldId id="1108" r:id="rId77"/>
    <p:sldId id="1109" r:id="rId78"/>
    <p:sldId id="382" r:id="rId79"/>
    <p:sldId id="383" r:id="rId80"/>
    <p:sldId id="1110" r:id="rId81"/>
    <p:sldId id="1111" r:id="rId82"/>
    <p:sldId id="386" r:id="rId83"/>
    <p:sldId id="387" r:id="rId84"/>
    <p:sldId id="2142532321" r:id="rId85"/>
    <p:sldId id="1089" r:id="rId86"/>
    <p:sldId id="1090" r:id="rId87"/>
    <p:sldId id="1091" r:id="rId88"/>
    <p:sldId id="2142532348" r:id="rId89"/>
    <p:sldId id="2142532326" r:id="rId90"/>
    <p:sldId id="1092" r:id="rId91"/>
    <p:sldId id="1093" r:id="rId92"/>
    <p:sldId id="1094" r:id="rId93"/>
    <p:sldId id="1095" r:id="rId94"/>
    <p:sldId id="1096" r:id="rId95"/>
    <p:sldId id="2142532378" r:id="rId96"/>
    <p:sldId id="2142532328" r:id="rId97"/>
    <p:sldId id="2142532329" r:id="rId98"/>
    <p:sldId id="998" r:id="rId99"/>
    <p:sldId id="2142532346" r:id="rId100"/>
    <p:sldId id="2142532379" r:id="rId101"/>
    <p:sldId id="968" r:id="rId102"/>
    <p:sldId id="970" r:id="rId103"/>
    <p:sldId id="1198" r:id="rId104"/>
    <p:sldId id="1203" r:id="rId105"/>
    <p:sldId id="1204" r:id="rId106"/>
    <p:sldId id="1199" r:id="rId107"/>
    <p:sldId id="1200" r:id="rId108"/>
    <p:sldId id="1205" r:id="rId109"/>
    <p:sldId id="2142532380" r:id="rId110"/>
    <p:sldId id="971" r:id="rId111"/>
    <p:sldId id="1207" r:id="rId112"/>
  </p:sldIdLst>
  <p:sldSz cx="9144000" cy="5143500" type="screen16x9"/>
  <p:notesSz cx="6858000" cy="9144000"/>
  <p:defaultTextStyle>
    <a:defPPr>
      <a:defRPr lang="en-US"/>
    </a:defPPr>
    <a:lvl1pPr algn="l" defTabSz="457200" rtl="0" fontAlgn="base">
      <a:spcBef>
        <a:spcPct val="0"/>
      </a:spcBef>
      <a:spcAft>
        <a:spcPct val="0"/>
      </a:spcAft>
      <a:defRPr kern="1200">
        <a:solidFill>
          <a:schemeClr val="tx1"/>
        </a:solidFill>
        <a:latin typeface="Calibri" charset="0"/>
        <a:ea typeface="ＭＳ Ｐゴシック" charset="-128"/>
        <a:cs typeface="+mn-cs"/>
      </a:defRPr>
    </a:lvl1pPr>
    <a:lvl2pPr marL="457200" algn="l" defTabSz="457200" rtl="0" fontAlgn="base">
      <a:spcBef>
        <a:spcPct val="0"/>
      </a:spcBef>
      <a:spcAft>
        <a:spcPct val="0"/>
      </a:spcAft>
      <a:defRPr kern="1200">
        <a:solidFill>
          <a:schemeClr val="tx1"/>
        </a:solidFill>
        <a:latin typeface="Calibri" charset="0"/>
        <a:ea typeface="ＭＳ Ｐゴシック" charset="-128"/>
        <a:cs typeface="+mn-cs"/>
      </a:defRPr>
    </a:lvl2pPr>
    <a:lvl3pPr marL="914400" algn="l" defTabSz="457200" rtl="0" fontAlgn="base">
      <a:spcBef>
        <a:spcPct val="0"/>
      </a:spcBef>
      <a:spcAft>
        <a:spcPct val="0"/>
      </a:spcAft>
      <a:defRPr kern="1200">
        <a:solidFill>
          <a:schemeClr val="tx1"/>
        </a:solidFill>
        <a:latin typeface="Calibri" charset="0"/>
        <a:ea typeface="ＭＳ Ｐゴシック" charset="-128"/>
        <a:cs typeface="+mn-cs"/>
      </a:defRPr>
    </a:lvl3pPr>
    <a:lvl4pPr marL="1371600" algn="l" defTabSz="457200" rtl="0" fontAlgn="base">
      <a:spcBef>
        <a:spcPct val="0"/>
      </a:spcBef>
      <a:spcAft>
        <a:spcPct val="0"/>
      </a:spcAft>
      <a:defRPr kern="1200">
        <a:solidFill>
          <a:schemeClr val="tx1"/>
        </a:solidFill>
        <a:latin typeface="Calibri" charset="0"/>
        <a:ea typeface="ＭＳ Ｐゴシック" charset="-128"/>
        <a:cs typeface="+mn-cs"/>
      </a:defRPr>
    </a:lvl4pPr>
    <a:lvl5pPr marL="1828800" algn="l" defTabSz="457200" rtl="0" fontAlgn="base">
      <a:spcBef>
        <a:spcPct val="0"/>
      </a:spcBef>
      <a:spcAft>
        <a:spcPct val="0"/>
      </a:spcAft>
      <a:defRPr kern="1200">
        <a:solidFill>
          <a:schemeClr val="tx1"/>
        </a:solidFill>
        <a:latin typeface="Calibri" charset="0"/>
        <a:ea typeface="ＭＳ Ｐゴシック" charset="-128"/>
        <a:cs typeface="+mn-cs"/>
      </a:defRPr>
    </a:lvl5pPr>
    <a:lvl6pPr marL="2286000" algn="l" defTabSz="914400" rtl="0" eaLnBrk="1" latinLnBrk="0" hangingPunct="1">
      <a:defRPr kern="1200">
        <a:solidFill>
          <a:schemeClr val="tx1"/>
        </a:solidFill>
        <a:latin typeface="Calibri" charset="0"/>
        <a:ea typeface="ＭＳ Ｐゴシック" charset="-128"/>
        <a:cs typeface="+mn-cs"/>
      </a:defRPr>
    </a:lvl6pPr>
    <a:lvl7pPr marL="2743200" algn="l" defTabSz="914400" rtl="0" eaLnBrk="1" latinLnBrk="0" hangingPunct="1">
      <a:defRPr kern="1200">
        <a:solidFill>
          <a:schemeClr val="tx1"/>
        </a:solidFill>
        <a:latin typeface="Calibri" charset="0"/>
        <a:ea typeface="ＭＳ Ｐゴシック" charset="-128"/>
        <a:cs typeface="+mn-cs"/>
      </a:defRPr>
    </a:lvl7pPr>
    <a:lvl8pPr marL="3200400" algn="l" defTabSz="914400" rtl="0" eaLnBrk="1" latinLnBrk="0" hangingPunct="1">
      <a:defRPr kern="1200">
        <a:solidFill>
          <a:schemeClr val="tx1"/>
        </a:solidFill>
        <a:latin typeface="Calibri" charset="0"/>
        <a:ea typeface="ＭＳ Ｐゴシック" charset="-128"/>
        <a:cs typeface="+mn-cs"/>
      </a:defRPr>
    </a:lvl8pPr>
    <a:lvl9pPr marL="3657600" algn="l" defTabSz="914400" rtl="0" eaLnBrk="1" latinLnBrk="0" hangingPunct="1">
      <a:defRPr kern="1200">
        <a:solidFill>
          <a:schemeClr val="tx1"/>
        </a:solidFill>
        <a:latin typeface="Calibri" charset="0"/>
        <a:ea typeface="ＭＳ Ｐゴシック" charset="-128"/>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A2C64"/>
    <a:srgbClr val="32AA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266"/>
    <p:restoredTop sz="96552"/>
  </p:normalViewPr>
  <p:slideViewPr>
    <p:cSldViewPr snapToObjects="1">
      <p:cViewPr varScale="1">
        <p:scale>
          <a:sx n="179" d="100"/>
          <a:sy n="179" d="100"/>
        </p:scale>
        <p:origin x="1432" y="488"/>
      </p:cViewPr>
      <p:guideLst>
        <p:guide orient="horz" pos="1620"/>
        <p:guide pos="2880"/>
      </p:guideLst>
    </p:cSldViewPr>
  </p:slideViewPr>
  <p:outlineViewPr>
    <p:cViewPr>
      <p:scale>
        <a:sx n="33" d="100"/>
        <a:sy n="33" d="100"/>
      </p:scale>
      <p:origin x="0" y="-101960"/>
    </p:cViewPr>
  </p:outlineViewPr>
  <p:notesTextViewPr>
    <p:cViewPr>
      <p:scale>
        <a:sx n="100" d="100"/>
        <a:sy n="100" d="100"/>
      </p:scale>
      <p:origin x="0" y="0"/>
    </p:cViewPr>
  </p:notesTextViewPr>
  <p:sorterViewPr>
    <p:cViewPr varScale="1">
      <p:scale>
        <a:sx n="1" d="1"/>
        <a:sy n="1" d="1"/>
      </p:scale>
      <p:origin x="0" y="-6060"/>
    </p:cViewPr>
  </p:sorterViewPr>
  <p:notesViewPr>
    <p:cSldViewPr snapToObjects="1">
      <p:cViewPr varScale="1">
        <p:scale>
          <a:sx n="158" d="100"/>
          <a:sy n="158" d="100"/>
        </p:scale>
        <p:origin x="4472" y="208"/>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6.xml"/><Relationship Id="rId117" Type="http://schemas.openxmlformats.org/officeDocument/2006/relationships/theme" Target="theme/theme1.xml"/><Relationship Id="rId21" Type="http://schemas.openxmlformats.org/officeDocument/2006/relationships/slide" Target="slides/slide11.xml"/><Relationship Id="rId42" Type="http://schemas.openxmlformats.org/officeDocument/2006/relationships/slide" Target="slides/slide32.xml"/><Relationship Id="rId47" Type="http://schemas.openxmlformats.org/officeDocument/2006/relationships/slide" Target="slides/slide37.xml"/><Relationship Id="rId63" Type="http://schemas.openxmlformats.org/officeDocument/2006/relationships/slide" Target="slides/slide53.xml"/><Relationship Id="rId68" Type="http://schemas.openxmlformats.org/officeDocument/2006/relationships/slide" Target="slides/slide58.xml"/><Relationship Id="rId84" Type="http://schemas.openxmlformats.org/officeDocument/2006/relationships/slide" Target="slides/slide74.xml"/><Relationship Id="rId89" Type="http://schemas.openxmlformats.org/officeDocument/2006/relationships/slide" Target="slides/slide79.xml"/><Relationship Id="rId112" Type="http://schemas.openxmlformats.org/officeDocument/2006/relationships/slide" Target="slides/slide102.xml"/><Relationship Id="rId16" Type="http://schemas.openxmlformats.org/officeDocument/2006/relationships/slide" Target="slides/slide6.xml"/><Relationship Id="rId107" Type="http://schemas.openxmlformats.org/officeDocument/2006/relationships/slide" Target="slides/slide97.xml"/><Relationship Id="rId11" Type="http://schemas.openxmlformats.org/officeDocument/2006/relationships/slide" Target="slides/slide1.xml"/><Relationship Id="rId32" Type="http://schemas.openxmlformats.org/officeDocument/2006/relationships/slide" Target="slides/slide22.xml"/><Relationship Id="rId37" Type="http://schemas.openxmlformats.org/officeDocument/2006/relationships/slide" Target="slides/slide27.xml"/><Relationship Id="rId53" Type="http://schemas.openxmlformats.org/officeDocument/2006/relationships/slide" Target="slides/slide43.xml"/><Relationship Id="rId58" Type="http://schemas.openxmlformats.org/officeDocument/2006/relationships/slide" Target="slides/slide48.xml"/><Relationship Id="rId74" Type="http://schemas.openxmlformats.org/officeDocument/2006/relationships/slide" Target="slides/slide64.xml"/><Relationship Id="rId79" Type="http://schemas.openxmlformats.org/officeDocument/2006/relationships/slide" Target="slides/slide69.xml"/><Relationship Id="rId102" Type="http://schemas.openxmlformats.org/officeDocument/2006/relationships/slide" Target="slides/slide92.xml"/><Relationship Id="rId5" Type="http://schemas.openxmlformats.org/officeDocument/2006/relationships/slideMaster" Target="slideMasters/slideMaster2.xml"/><Relationship Id="rId90" Type="http://schemas.openxmlformats.org/officeDocument/2006/relationships/slide" Target="slides/slide80.xml"/><Relationship Id="rId95" Type="http://schemas.openxmlformats.org/officeDocument/2006/relationships/slide" Target="slides/slide85.xml"/><Relationship Id="rId22" Type="http://schemas.openxmlformats.org/officeDocument/2006/relationships/slide" Target="slides/slide12.xml"/><Relationship Id="rId27" Type="http://schemas.openxmlformats.org/officeDocument/2006/relationships/slide" Target="slides/slide17.xml"/><Relationship Id="rId43" Type="http://schemas.openxmlformats.org/officeDocument/2006/relationships/slide" Target="slides/slide33.xml"/><Relationship Id="rId48" Type="http://schemas.openxmlformats.org/officeDocument/2006/relationships/slide" Target="slides/slide38.xml"/><Relationship Id="rId64" Type="http://schemas.openxmlformats.org/officeDocument/2006/relationships/slide" Target="slides/slide54.xml"/><Relationship Id="rId69" Type="http://schemas.openxmlformats.org/officeDocument/2006/relationships/slide" Target="slides/slide59.xml"/><Relationship Id="rId113" Type="http://schemas.openxmlformats.org/officeDocument/2006/relationships/notesMaster" Target="notesMasters/notesMaster1.xml"/><Relationship Id="rId118" Type="http://schemas.openxmlformats.org/officeDocument/2006/relationships/tableStyles" Target="tableStyles.xml"/><Relationship Id="rId80" Type="http://schemas.openxmlformats.org/officeDocument/2006/relationships/slide" Target="slides/slide70.xml"/><Relationship Id="rId85" Type="http://schemas.openxmlformats.org/officeDocument/2006/relationships/slide" Target="slides/slide75.xml"/><Relationship Id="rId12" Type="http://schemas.openxmlformats.org/officeDocument/2006/relationships/slide" Target="slides/slide2.xml"/><Relationship Id="rId17" Type="http://schemas.openxmlformats.org/officeDocument/2006/relationships/slide" Target="slides/slide7.xml"/><Relationship Id="rId33" Type="http://schemas.openxmlformats.org/officeDocument/2006/relationships/slide" Target="slides/slide23.xml"/><Relationship Id="rId38" Type="http://schemas.openxmlformats.org/officeDocument/2006/relationships/slide" Target="slides/slide28.xml"/><Relationship Id="rId59" Type="http://schemas.openxmlformats.org/officeDocument/2006/relationships/slide" Target="slides/slide49.xml"/><Relationship Id="rId103" Type="http://schemas.openxmlformats.org/officeDocument/2006/relationships/slide" Target="slides/slide93.xml"/><Relationship Id="rId108" Type="http://schemas.openxmlformats.org/officeDocument/2006/relationships/slide" Target="slides/slide98.xml"/><Relationship Id="rId54" Type="http://schemas.openxmlformats.org/officeDocument/2006/relationships/slide" Target="slides/slide44.xml"/><Relationship Id="rId70" Type="http://schemas.openxmlformats.org/officeDocument/2006/relationships/slide" Target="slides/slide60.xml"/><Relationship Id="rId75" Type="http://schemas.openxmlformats.org/officeDocument/2006/relationships/slide" Target="slides/slide65.xml"/><Relationship Id="rId91" Type="http://schemas.openxmlformats.org/officeDocument/2006/relationships/slide" Target="slides/slide81.xml"/><Relationship Id="rId96" Type="http://schemas.openxmlformats.org/officeDocument/2006/relationships/slide" Target="slides/slide86.xml"/><Relationship Id="rId1" Type="http://schemas.openxmlformats.org/officeDocument/2006/relationships/customXml" Target="../customXml/item1.xml"/><Relationship Id="rId6" Type="http://schemas.openxmlformats.org/officeDocument/2006/relationships/slideMaster" Target="slideMasters/slideMaster3.xml"/><Relationship Id="rId23" Type="http://schemas.openxmlformats.org/officeDocument/2006/relationships/slide" Target="slides/slide13.xml"/><Relationship Id="rId28" Type="http://schemas.openxmlformats.org/officeDocument/2006/relationships/slide" Target="slides/slide18.xml"/><Relationship Id="rId49" Type="http://schemas.openxmlformats.org/officeDocument/2006/relationships/slide" Target="slides/slide39.xml"/><Relationship Id="rId114" Type="http://schemas.openxmlformats.org/officeDocument/2006/relationships/handoutMaster" Target="handoutMasters/handoutMaster1.xml"/><Relationship Id="rId10" Type="http://schemas.openxmlformats.org/officeDocument/2006/relationships/slideMaster" Target="slideMasters/slideMaster7.xml"/><Relationship Id="rId31" Type="http://schemas.openxmlformats.org/officeDocument/2006/relationships/slide" Target="slides/slide21.xml"/><Relationship Id="rId44" Type="http://schemas.openxmlformats.org/officeDocument/2006/relationships/slide" Target="slides/slide34.xml"/><Relationship Id="rId52" Type="http://schemas.openxmlformats.org/officeDocument/2006/relationships/slide" Target="slides/slide42.xml"/><Relationship Id="rId60" Type="http://schemas.openxmlformats.org/officeDocument/2006/relationships/slide" Target="slides/slide50.xml"/><Relationship Id="rId65" Type="http://schemas.openxmlformats.org/officeDocument/2006/relationships/slide" Target="slides/slide55.xml"/><Relationship Id="rId73" Type="http://schemas.openxmlformats.org/officeDocument/2006/relationships/slide" Target="slides/slide63.xml"/><Relationship Id="rId78" Type="http://schemas.openxmlformats.org/officeDocument/2006/relationships/slide" Target="slides/slide68.xml"/><Relationship Id="rId81" Type="http://schemas.openxmlformats.org/officeDocument/2006/relationships/slide" Target="slides/slide71.xml"/><Relationship Id="rId86" Type="http://schemas.openxmlformats.org/officeDocument/2006/relationships/slide" Target="slides/slide76.xml"/><Relationship Id="rId94" Type="http://schemas.openxmlformats.org/officeDocument/2006/relationships/slide" Target="slides/slide84.xml"/><Relationship Id="rId99" Type="http://schemas.openxmlformats.org/officeDocument/2006/relationships/slide" Target="slides/slide89.xml"/><Relationship Id="rId101" Type="http://schemas.openxmlformats.org/officeDocument/2006/relationships/slide" Target="slides/slide91.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 Target="slides/slide3.xml"/><Relationship Id="rId18" Type="http://schemas.openxmlformats.org/officeDocument/2006/relationships/slide" Target="slides/slide8.xml"/><Relationship Id="rId39" Type="http://schemas.openxmlformats.org/officeDocument/2006/relationships/slide" Target="slides/slide29.xml"/><Relationship Id="rId109" Type="http://schemas.openxmlformats.org/officeDocument/2006/relationships/slide" Target="slides/slide99.xml"/><Relationship Id="rId34" Type="http://schemas.openxmlformats.org/officeDocument/2006/relationships/slide" Target="slides/slide24.xml"/><Relationship Id="rId50" Type="http://schemas.openxmlformats.org/officeDocument/2006/relationships/slide" Target="slides/slide40.xml"/><Relationship Id="rId55" Type="http://schemas.openxmlformats.org/officeDocument/2006/relationships/slide" Target="slides/slide45.xml"/><Relationship Id="rId76" Type="http://schemas.openxmlformats.org/officeDocument/2006/relationships/slide" Target="slides/slide66.xml"/><Relationship Id="rId97" Type="http://schemas.openxmlformats.org/officeDocument/2006/relationships/slide" Target="slides/slide87.xml"/><Relationship Id="rId104" Type="http://schemas.openxmlformats.org/officeDocument/2006/relationships/slide" Target="slides/slide94.xml"/><Relationship Id="rId7" Type="http://schemas.openxmlformats.org/officeDocument/2006/relationships/slideMaster" Target="slideMasters/slideMaster4.xml"/><Relationship Id="rId71" Type="http://schemas.openxmlformats.org/officeDocument/2006/relationships/slide" Target="slides/slide61.xml"/><Relationship Id="rId92" Type="http://schemas.openxmlformats.org/officeDocument/2006/relationships/slide" Target="slides/slide82.xml"/><Relationship Id="rId2" Type="http://schemas.openxmlformats.org/officeDocument/2006/relationships/customXml" Target="../customXml/item2.xml"/><Relationship Id="rId29" Type="http://schemas.openxmlformats.org/officeDocument/2006/relationships/slide" Target="slides/slide19.xml"/><Relationship Id="rId24" Type="http://schemas.openxmlformats.org/officeDocument/2006/relationships/slide" Target="slides/slide14.xml"/><Relationship Id="rId40" Type="http://schemas.openxmlformats.org/officeDocument/2006/relationships/slide" Target="slides/slide30.xml"/><Relationship Id="rId45" Type="http://schemas.openxmlformats.org/officeDocument/2006/relationships/slide" Target="slides/slide35.xml"/><Relationship Id="rId66" Type="http://schemas.openxmlformats.org/officeDocument/2006/relationships/slide" Target="slides/slide56.xml"/><Relationship Id="rId87" Type="http://schemas.openxmlformats.org/officeDocument/2006/relationships/slide" Target="slides/slide77.xml"/><Relationship Id="rId110" Type="http://schemas.openxmlformats.org/officeDocument/2006/relationships/slide" Target="slides/slide100.xml"/><Relationship Id="rId115" Type="http://schemas.openxmlformats.org/officeDocument/2006/relationships/presProps" Target="presProps.xml"/><Relationship Id="rId61" Type="http://schemas.openxmlformats.org/officeDocument/2006/relationships/slide" Target="slides/slide51.xml"/><Relationship Id="rId82" Type="http://schemas.openxmlformats.org/officeDocument/2006/relationships/slide" Target="slides/slide72.xml"/><Relationship Id="rId19" Type="http://schemas.openxmlformats.org/officeDocument/2006/relationships/slide" Target="slides/slide9.xml"/><Relationship Id="rId14" Type="http://schemas.openxmlformats.org/officeDocument/2006/relationships/slide" Target="slides/slide4.xml"/><Relationship Id="rId30" Type="http://schemas.openxmlformats.org/officeDocument/2006/relationships/slide" Target="slides/slide20.xml"/><Relationship Id="rId35" Type="http://schemas.openxmlformats.org/officeDocument/2006/relationships/slide" Target="slides/slide25.xml"/><Relationship Id="rId56" Type="http://schemas.openxmlformats.org/officeDocument/2006/relationships/slide" Target="slides/slide46.xml"/><Relationship Id="rId77" Type="http://schemas.openxmlformats.org/officeDocument/2006/relationships/slide" Target="slides/slide67.xml"/><Relationship Id="rId100" Type="http://schemas.openxmlformats.org/officeDocument/2006/relationships/slide" Target="slides/slide90.xml"/><Relationship Id="rId105" Type="http://schemas.openxmlformats.org/officeDocument/2006/relationships/slide" Target="slides/slide95.xml"/><Relationship Id="rId8" Type="http://schemas.openxmlformats.org/officeDocument/2006/relationships/slideMaster" Target="slideMasters/slideMaster5.xml"/><Relationship Id="rId51" Type="http://schemas.openxmlformats.org/officeDocument/2006/relationships/slide" Target="slides/slide41.xml"/><Relationship Id="rId72" Type="http://schemas.openxmlformats.org/officeDocument/2006/relationships/slide" Target="slides/slide62.xml"/><Relationship Id="rId93" Type="http://schemas.openxmlformats.org/officeDocument/2006/relationships/slide" Target="slides/slide83.xml"/><Relationship Id="rId98" Type="http://schemas.openxmlformats.org/officeDocument/2006/relationships/slide" Target="slides/slide88.xml"/><Relationship Id="rId3" Type="http://schemas.openxmlformats.org/officeDocument/2006/relationships/customXml" Target="../customXml/item3.xml"/><Relationship Id="rId25" Type="http://schemas.openxmlformats.org/officeDocument/2006/relationships/slide" Target="slides/slide15.xml"/><Relationship Id="rId46" Type="http://schemas.openxmlformats.org/officeDocument/2006/relationships/slide" Target="slides/slide36.xml"/><Relationship Id="rId67" Type="http://schemas.openxmlformats.org/officeDocument/2006/relationships/slide" Target="slides/slide57.xml"/><Relationship Id="rId116" Type="http://schemas.openxmlformats.org/officeDocument/2006/relationships/viewProps" Target="viewProps.xml"/><Relationship Id="rId20" Type="http://schemas.openxmlformats.org/officeDocument/2006/relationships/slide" Target="slides/slide10.xml"/><Relationship Id="rId41" Type="http://schemas.openxmlformats.org/officeDocument/2006/relationships/slide" Target="slides/slide31.xml"/><Relationship Id="rId62" Type="http://schemas.openxmlformats.org/officeDocument/2006/relationships/slide" Target="slides/slide52.xml"/><Relationship Id="rId83" Type="http://schemas.openxmlformats.org/officeDocument/2006/relationships/slide" Target="slides/slide73.xml"/><Relationship Id="rId88" Type="http://schemas.openxmlformats.org/officeDocument/2006/relationships/slide" Target="slides/slide78.xml"/><Relationship Id="rId111" Type="http://schemas.openxmlformats.org/officeDocument/2006/relationships/slide" Target="slides/slide101.xml"/><Relationship Id="rId15" Type="http://schemas.openxmlformats.org/officeDocument/2006/relationships/slide" Target="slides/slide5.xml"/><Relationship Id="rId36" Type="http://schemas.openxmlformats.org/officeDocument/2006/relationships/slide" Target="slides/slide26.xml"/><Relationship Id="rId57" Type="http://schemas.openxmlformats.org/officeDocument/2006/relationships/slide" Target="slides/slide47.xml"/><Relationship Id="rId106" Type="http://schemas.openxmlformats.org/officeDocument/2006/relationships/slide" Target="slides/slide9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FAFB2AC-7E4F-8047-9193-854483C1A223}" type="datetimeFigureOut">
              <a:rPr lang="en-US" smtClean="0"/>
              <a:t>4/13/25</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F1CE209-2B77-6A4B-8F32-9DF4E1CE944B}" type="slidenum">
              <a:rPr lang="en-US" smtClean="0"/>
              <a:t>‹#›</a:t>
            </a:fld>
            <a:endParaRPr lang="en-US"/>
          </a:p>
        </p:txBody>
      </p:sp>
    </p:spTree>
    <p:extLst>
      <p:ext uri="{BB962C8B-B14F-4D97-AF65-F5344CB8AC3E}">
        <p14:creationId xmlns:p14="http://schemas.microsoft.com/office/powerpoint/2010/main" val="8162578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fld id="{A9567C9F-4D7F-5847-BD8F-556675060DA1}" type="datetimeFigureOut">
              <a:rPr lang="en-US" altLang="en-US"/>
              <a:pPr/>
              <a:t>4/13/25</a:t>
            </a:fld>
            <a:endParaRPr lang="en-US" alt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25D6415B-586E-2B45-B637-70E4CB56C153}"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defTabSz="457200" rtl="0" fontAlgn="base">
      <a:spcBef>
        <a:spcPct val="30000"/>
      </a:spcBef>
      <a:spcAft>
        <a:spcPct val="0"/>
      </a:spcAft>
      <a:defRPr sz="1200" kern="1200">
        <a:solidFill>
          <a:schemeClr val="tx1"/>
        </a:solidFill>
        <a:latin typeface="+mn-lt"/>
        <a:ea typeface="ＭＳ Ｐゴシック" charset="-128"/>
        <a:cs typeface="+mn-cs"/>
      </a:defRPr>
    </a:lvl1pPr>
    <a:lvl2pPr marL="457200" algn="l" defTabSz="457200" rtl="0" fontAlgn="base">
      <a:spcBef>
        <a:spcPct val="30000"/>
      </a:spcBef>
      <a:spcAft>
        <a:spcPct val="0"/>
      </a:spcAft>
      <a:defRPr sz="1200" kern="1200">
        <a:solidFill>
          <a:schemeClr val="tx1"/>
        </a:solidFill>
        <a:latin typeface="+mn-lt"/>
        <a:ea typeface="ＭＳ Ｐゴシック" charset="-128"/>
        <a:cs typeface="+mn-cs"/>
      </a:defRPr>
    </a:lvl2pPr>
    <a:lvl3pPr marL="914400" algn="l" defTabSz="457200" rtl="0" fontAlgn="base">
      <a:spcBef>
        <a:spcPct val="30000"/>
      </a:spcBef>
      <a:spcAft>
        <a:spcPct val="0"/>
      </a:spcAft>
      <a:defRPr sz="1200" kern="1200">
        <a:solidFill>
          <a:schemeClr val="tx1"/>
        </a:solidFill>
        <a:latin typeface="+mn-lt"/>
        <a:ea typeface="ＭＳ Ｐゴシック" charset="-128"/>
        <a:cs typeface="+mn-cs"/>
      </a:defRPr>
    </a:lvl3pPr>
    <a:lvl4pPr marL="1371600" algn="l" defTabSz="457200" rtl="0" fontAlgn="base">
      <a:spcBef>
        <a:spcPct val="30000"/>
      </a:spcBef>
      <a:spcAft>
        <a:spcPct val="0"/>
      </a:spcAft>
      <a:defRPr sz="1200" kern="1200">
        <a:solidFill>
          <a:schemeClr val="tx1"/>
        </a:solidFill>
        <a:latin typeface="+mn-lt"/>
        <a:ea typeface="ＭＳ Ｐゴシック" charset="-128"/>
        <a:cs typeface="+mn-cs"/>
      </a:defRPr>
    </a:lvl4pPr>
    <a:lvl5pPr marL="1828800" algn="l" defTabSz="457200" rtl="0" fontAlgn="base">
      <a:spcBef>
        <a:spcPct val="30000"/>
      </a:spcBef>
      <a:spcAft>
        <a:spcPct val="0"/>
      </a:spcAft>
      <a:defRPr sz="1200" kern="1200">
        <a:solidFill>
          <a:schemeClr val="tx1"/>
        </a:solidFill>
        <a:latin typeface="+mn-lt"/>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504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504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CFD365BF-ADBE-9B41-ABF1-832DDE2B814C}" type="slidenum">
              <a:rPr lang="en-US" altLang="en-US"/>
              <a:pPr/>
              <a:t>1</a:t>
            </a:fld>
            <a:endParaRPr lang="en-US" altLang="en-US"/>
          </a:p>
        </p:txBody>
      </p:sp>
    </p:spTree>
    <p:extLst>
      <p:ext uri="{BB962C8B-B14F-4D97-AF65-F5344CB8AC3E}">
        <p14:creationId xmlns:p14="http://schemas.microsoft.com/office/powerpoint/2010/main" val="7867148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C0F779-BBAD-E7C2-D434-DBBE5CCDA332}"/>
            </a:ext>
          </a:extLst>
        </p:cNvPr>
        <p:cNvGrpSpPr/>
        <p:nvPr/>
      </p:nvGrpSpPr>
      <p:grpSpPr>
        <a:xfrm>
          <a:off x="0" y="0"/>
          <a:ext cx="0" cy="0"/>
          <a:chOff x="0" y="0"/>
          <a:chExt cx="0" cy="0"/>
        </a:xfrm>
      </p:grpSpPr>
      <p:sp>
        <p:nvSpPr>
          <p:cNvPr id="219137" name="Slide Image Placeholder 1">
            <a:extLst>
              <a:ext uri="{FF2B5EF4-FFF2-40B4-BE49-F238E27FC236}">
                <a16:creationId xmlns:a16="http://schemas.microsoft.com/office/drawing/2014/main" id="{917D98AB-7A33-D611-4049-FC94836436CA}"/>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a:extLst>
              <a:ext uri="{FF2B5EF4-FFF2-40B4-BE49-F238E27FC236}">
                <a16:creationId xmlns:a16="http://schemas.microsoft.com/office/drawing/2014/main" id="{C701CAC7-237A-33E7-0F8A-39704C64F90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a:extLst>
              <a:ext uri="{FF2B5EF4-FFF2-40B4-BE49-F238E27FC236}">
                <a16:creationId xmlns:a16="http://schemas.microsoft.com/office/drawing/2014/main" id="{D7354742-A80A-A741-3DAC-5F964FC66FB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15</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8347335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6093">
              <a:defRPr sz="1600">
                <a:solidFill>
                  <a:schemeClr val="tx1"/>
                </a:solidFill>
                <a:latin typeface="Helvetica" panose="020B0604020202020204" pitchFamily="34" charset="0"/>
                <a:ea typeface="ＭＳ Ｐゴシック" panose="020B0600070205080204" pitchFamily="34" charset="-128"/>
              </a:defRPr>
            </a:lvl1pPr>
            <a:lvl2pPr marL="750157" indent="-288522" defTabSz="936093">
              <a:defRPr sz="1600">
                <a:solidFill>
                  <a:schemeClr val="tx1"/>
                </a:solidFill>
                <a:latin typeface="Helvetica" panose="020B0604020202020204" pitchFamily="34" charset="0"/>
                <a:ea typeface="ＭＳ Ｐゴシック" panose="020B0600070205080204" pitchFamily="34" charset="-128"/>
              </a:defRPr>
            </a:lvl2pPr>
            <a:lvl3pPr marL="1154087" indent="-230817" defTabSz="936093">
              <a:defRPr sz="1600">
                <a:solidFill>
                  <a:schemeClr val="tx1"/>
                </a:solidFill>
                <a:latin typeface="Helvetica" panose="020B0604020202020204" pitchFamily="34" charset="0"/>
                <a:ea typeface="ＭＳ Ｐゴシック" panose="020B0600070205080204" pitchFamily="34" charset="-128"/>
              </a:defRPr>
            </a:lvl3pPr>
            <a:lvl4pPr marL="1615722" indent="-230817" defTabSz="936093">
              <a:defRPr sz="1600">
                <a:solidFill>
                  <a:schemeClr val="tx1"/>
                </a:solidFill>
                <a:latin typeface="Helvetica" panose="020B0604020202020204" pitchFamily="34" charset="0"/>
                <a:ea typeface="ＭＳ Ｐゴシック" panose="020B0600070205080204" pitchFamily="34" charset="-128"/>
              </a:defRPr>
            </a:lvl4pPr>
            <a:lvl5pPr marL="2077357" indent="-230817" defTabSz="936093">
              <a:defRPr sz="1600">
                <a:solidFill>
                  <a:schemeClr val="tx1"/>
                </a:solidFill>
                <a:latin typeface="Helvetica" panose="020B0604020202020204" pitchFamily="34" charset="0"/>
                <a:ea typeface="ＭＳ Ｐゴシック" panose="020B0600070205080204" pitchFamily="34" charset="-128"/>
              </a:defRPr>
            </a:lvl5pPr>
            <a:lvl6pPr marL="2538992"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3000626"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62261"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923896"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6093" rtl="0" eaLnBrk="0" fontAlgn="base" latinLnBrk="0" hangingPunct="0">
              <a:lnSpc>
                <a:spcPct val="100000"/>
              </a:lnSpc>
              <a:spcBef>
                <a:spcPct val="0"/>
              </a:spcBef>
              <a:spcAft>
                <a:spcPct val="0"/>
              </a:spcAft>
              <a:buClrTx/>
              <a:buSzTx/>
              <a:buFontTx/>
              <a:buNone/>
              <a:tabLst/>
              <a:defRPr/>
            </a:pPr>
            <a:fld id="{15F59032-4CC8-49AA-B921-0985818A4A69}"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36093" rtl="0" eaLnBrk="0" fontAlgn="base" latinLnBrk="0" hangingPunct="0">
                <a:lnSpc>
                  <a:spcPct val="100000"/>
                </a:lnSpc>
                <a:spcBef>
                  <a:spcPct val="0"/>
                </a:spcBef>
                <a:spcAft>
                  <a:spcPct val="0"/>
                </a:spcAft>
                <a:buClrTx/>
                <a:buSzTx/>
                <a:buFontTx/>
                <a:buNone/>
                <a:tabLst/>
                <a:defRPr/>
              </a:pPr>
              <a:t>16</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46435" name="Rectangle 2"/>
          <p:cNvSpPr>
            <a:spLocks noGrp="1" noRot="1" noChangeAspect="1" noChangeArrowheads="1" noTextEdit="1"/>
          </p:cNvSpPr>
          <p:nvPr>
            <p:ph type="sldImg"/>
          </p:nvPr>
        </p:nvSpPr>
        <p:spPr>
          <a:ln/>
        </p:spPr>
      </p:sp>
      <p:sp>
        <p:nvSpPr>
          <p:cNvPr id="146436" name="Rectangle 3"/>
          <p:cNvSpPr>
            <a:spLocks noGrp="1" noChangeArrowheads="1"/>
          </p:cNvSpPr>
          <p:nvPr>
            <p:ph type="body" idx="1"/>
          </p:nvPr>
        </p:nvSpPr>
        <p:spPr>
          <a:xfrm>
            <a:off x="941979" y="4448101"/>
            <a:ext cx="5193119" cy="421146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520624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DB7836-5A38-7E92-0FFE-B9F8C4F4963E}"/>
            </a:ext>
          </a:extLst>
        </p:cNvPr>
        <p:cNvGrpSpPr/>
        <p:nvPr/>
      </p:nvGrpSpPr>
      <p:grpSpPr>
        <a:xfrm>
          <a:off x="0" y="0"/>
          <a:ext cx="0" cy="0"/>
          <a:chOff x="0" y="0"/>
          <a:chExt cx="0" cy="0"/>
        </a:xfrm>
      </p:grpSpPr>
      <p:sp>
        <p:nvSpPr>
          <p:cNvPr id="147458" name="Rectangle 7">
            <a:extLst>
              <a:ext uri="{FF2B5EF4-FFF2-40B4-BE49-F238E27FC236}">
                <a16:creationId xmlns:a16="http://schemas.microsoft.com/office/drawing/2014/main" id="{3E1D96BD-C26F-EC54-8DFB-F55CDD72F5A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6093">
              <a:defRPr sz="1600">
                <a:solidFill>
                  <a:schemeClr val="tx1"/>
                </a:solidFill>
                <a:latin typeface="Helvetica" panose="020B0604020202020204" pitchFamily="34" charset="0"/>
                <a:ea typeface="ＭＳ Ｐゴシック" panose="020B0600070205080204" pitchFamily="34" charset="-128"/>
              </a:defRPr>
            </a:lvl1pPr>
            <a:lvl2pPr marL="750157" indent="-288522" defTabSz="936093">
              <a:defRPr sz="1600">
                <a:solidFill>
                  <a:schemeClr val="tx1"/>
                </a:solidFill>
                <a:latin typeface="Helvetica" panose="020B0604020202020204" pitchFamily="34" charset="0"/>
                <a:ea typeface="ＭＳ Ｐゴシック" panose="020B0600070205080204" pitchFamily="34" charset="-128"/>
              </a:defRPr>
            </a:lvl2pPr>
            <a:lvl3pPr marL="1154087" indent="-230817" defTabSz="936093">
              <a:defRPr sz="1600">
                <a:solidFill>
                  <a:schemeClr val="tx1"/>
                </a:solidFill>
                <a:latin typeface="Helvetica" panose="020B0604020202020204" pitchFamily="34" charset="0"/>
                <a:ea typeface="ＭＳ Ｐゴシック" panose="020B0600070205080204" pitchFamily="34" charset="-128"/>
              </a:defRPr>
            </a:lvl3pPr>
            <a:lvl4pPr marL="1615722" indent="-230817" defTabSz="936093">
              <a:defRPr sz="1600">
                <a:solidFill>
                  <a:schemeClr val="tx1"/>
                </a:solidFill>
                <a:latin typeface="Helvetica" panose="020B0604020202020204" pitchFamily="34" charset="0"/>
                <a:ea typeface="ＭＳ Ｐゴシック" panose="020B0600070205080204" pitchFamily="34" charset="-128"/>
              </a:defRPr>
            </a:lvl4pPr>
            <a:lvl5pPr marL="2077357" indent="-230817" defTabSz="936093">
              <a:defRPr sz="1600">
                <a:solidFill>
                  <a:schemeClr val="tx1"/>
                </a:solidFill>
                <a:latin typeface="Helvetica" panose="020B0604020202020204" pitchFamily="34" charset="0"/>
                <a:ea typeface="ＭＳ Ｐゴシック" panose="020B0600070205080204" pitchFamily="34" charset="-128"/>
              </a:defRPr>
            </a:lvl5pPr>
            <a:lvl6pPr marL="2538992"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3000626"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62261"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923896"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6093" rtl="0" eaLnBrk="0" fontAlgn="base" latinLnBrk="0" hangingPunct="0">
              <a:lnSpc>
                <a:spcPct val="100000"/>
              </a:lnSpc>
              <a:spcBef>
                <a:spcPct val="0"/>
              </a:spcBef>
              <a:spcAft>
                <a:spcPct val="0"/>
              </a:spcAft>
              <a:buClrTx/>
              <a:buSzTx/>
              <a:buFontTx/>
              <a:buNone/>
              <a:tabLst/>
              <a:defRPr/>
            </a:pPr>
            <a:fld id="{4BB37812-7A60-4D4D-B158-CDF22B62669D}"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36093" rtl="0" eaLnBrk="0" fontAlgn="base" latinLnBrk="0" hangingPunct="0">
                <a:lnSpc>
                  <a:spcPct val="100000"/>
                </a:lnSpc>
                <a:spcBef>
                  <a:spcPct val="0"/>
                </a:spcBef>
                <a:spcAft>
                  <a:spcPct val="0"/>
                </a:spcAft>
                <a:buClrTx/>
                <a:buSzTx/>
                <a:buFontTx/>
                <a:buNone/>
                <a:tabLst/>
                <a:defRPr/>
              </a:pPr>
              <a:t>22</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47459" name="Rectangle 2">
            <a:extLst>
              <a:ext uri="{FF2B5EF4-FFF2-40B4-BE49-F238E27FC236}">
                <a16:creationId xmlns:a16="http://schemas.microsoft.com/office/drawing/2014/main" id="{3022D219-4639-DA89-23D4-EB0E188FCEB4}"/>
              </a:ext>
            </a:extLst>
          </p:cNvPr>
          <p:cNvSpPr>
            <a:spLocks noGrp="1" noRot="1" noChangeAspect="1" noChangeArrowheads="1" noTextEdit="1"/>
          </p:cNvSpPr>
          <p:nvPr>
            <p:ph type="sldImg"/>
          </p:nvPr>
        </p:nvSpPr>
        <p:spPr>
          <a:ln/>
        </p:spPr>
      </p:sp>
      <p:sp>
        <p:nvSpPr>
          <p:cNvPr id="147460" name="Rectangle 3">
            <a:extLst>
              <a:ext uri="{FF2B5EF4-FFF2-40B4-BE49-F238E27FC236}">
                <a16:creationId xmlns:a16="http://schemas.microsoft.com/office/drawing/2014/main" id="{6CC52BA9-EF6A-30DC-9824-69E6D1A7F599}"/>
              </a:ext>
            </a:extLst>
          </p:cNvPr>
          <p:cNvSpPr>
            <a:spLocks noGrp="1" noChangeArrowheads="1"/>
          </p:cNvSpPr>
          <p:nvPr>
            <p:ph type="body" idx="1"/>
          </p:nvPr>
        </p:nvSpPr>
        <p:spPr>
          <a:xfrm>
            <a:off x="941979" y="4448101"/>
            <a:ext cx="5193119" cy="421146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41270285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1BC2F6-17D3-A800-65C0-E4FBA6C4B469}"/>
            </a:ext>
          </a:extLst>
        </p:cNvPr>
        <p:cNvGrpSpPr/>
        <p:nvPr/>
      </p:nvGrpSpPr>
      <p:grpSpPr>
        <a:xfrm>
          <a:off x="0" y="0"/>
          <a:ext cx="0" cy="0"/>
          <a:chOff x="0" y="0"/>
          <a:chExt cx="0" cy="0"/>
        </a:xfrm>
      </p:grpSpPr>
      <p:sp>
        <p:nvSpPr>
          <p:cNvPr id="148482" name="Rectangle 7">
            <a:extLst>
              <a:ext uri="{FF2B5EF4-FFF2-40B4-BE49-F238E27FC236}">
                <a16:creationId xmlns:a16="http://schemas.microsoft.com/office/drawing/2014/main" id="{1EDD2266-F8D1-D5D8-F0AF-64F69D498D4D}"/>
              </a:ext>
            </a:extLst>
          </p:cNvPr>
          <p:cNvSpPr txBox="1">
            <a:spLocks noGrp="1" noChangeArrowheads="1"/>
          </p:cNvSpPr>
          <p:nvPr/>
        </p:nvSpPr>
        <p:spPr bwMode="auto">
          <a:xfrm>
            <a:off x="4011160" y="8896201"/>
            <a:ext cx="3065916" cy="46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909" tIns="46955" rIns="93909" bIns="46955" anchor="b"/>
          <a:lstStyle>
            <a:lvl1pPr>
              <a:defRPr sz="1600">
                <a:solidFill>
                  <a:schemeClr val="tx1"/>
                </a:solidFill>
                <a:latin typeface="Helvetica" panose="020B0604020202020204" pitchFamily="34" charset="0"/>
                <a:ea typeface="ＭＳ Ｐゴシック" panose="020B0600070205080204" pitchFamily="34" charset="-128"/>
              </a:defRPr>
            </a:lvl1pPr>
            <a:lvl2pPr marL="742950" indent="-285750">
              <a:defRPr sz="1600">
                <a:solidFill>
                  <a:schemeClr val="tx1"/>
                </a:solidFill>
                <a:latin typeface="Helvetica" panose="020B0604020202020204" pitchFamily="34" charset="0"/>
                <a:ea typeface="ＭＳ Ｐゴシック" panose="020B0600070205080204" pitchFamily="34" charset="-128"/>
              </a:defRPr>
            </a:lvl2pPr>
            <a:lvl3pPr marL="1143000" indent="-228600">
              <a:defRPr sz="1600">
                <a:solidFill>
                  <a:schemeClr val="tx1"/>
                </a:solidFill>
                <a:latin typeface="Helvetica" panose="020B0604020202020204" pitchFamily="34" charset="0"/>
                <a:ea typeface="ＭＳ Ｐゴシック" panose="020B0600070205080204" pitchFamily="34" charset="-128"/>
              </a:defRPr>
            </a:lvl3pPr>
            <a:lvl4pPr marL="1600200" indent="-228600">
              <a:defRPr sz="1600">
                <a:solidFill>
                  <a:schemeClr val="tx1"/>
                </a:solidFill>
                <a:latin typeface="Helvetica" panose="020B0604020202020204" pitchFamily="34" charset="0"/>
                <a:ea typeface="ＭＳ Ｐゴシック" panose="020B0600070205080204" pitchFamily="34" charset="-128"/>
              </a:defRPr>
            </a:lvl4pPr>
            <a:lvl5pPr marL="2057400" indent="-228600">
              <a:defRPr sz="1600">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019A4C02-8989-47FD-A904-144A669035C3}"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23</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48483" name="Rectangle 2">
            <a:extLst>
              <a:ext uri="{FF2B5EF4-FFF2-40B4-BE49-F238E27FC236}">
                <a16:creationId xmlns:a16="http://schemas.microsoft.com/office/drawing/2014/main" id="{97CC293C-7505-85FA-23F7-D1AB2014EC7F}"/>
              </a:ext>
            </a:extLst>
          </p:cNvPr>
          <p:cNvSpPr>
            <a:spLocks noGrp="1" noRot="1" noChangeAspect="1" noChangeArrowheads="1" noTextEdit="1"/>
          </p:cNvSpPr>
          <p:nvPr>
            <p:ph type="sldImg"/>
          </p:nvPr>
        </p:nvSpPr>
        <p:spPr>
          <a:ln/>
        </p:spPr>
      </p:sp>
      <p:sp>
        <p:nvSpPr>
          <p:cNvPr id="148484" name="Rectangle 3">
            <a:extLst>
              <a:ext uri="{FF2B5EF4-FFF2-40B4-BE49-F238E27FC236}">
                <a16:creationId xmlns:a16="http://schemas.microsoft.com/office/drawing/2014/main" id="{83063F3B-7514-3F4B-B2B7-98C263D7C6DA}"/>
              </a:ext>
            </a:extLst>
          </p:cNvPr>
          <p:cNvSpPr>
            <a:spLocks noGrp="1" noChangeArrowheads="1"/>
          </p:cNvSpPr>
          <p:nvPr>
            <p:ph type="body" idx="1"/>
          </p:nvPr>
        </p:nvSpPr>
        <p:spPr>
          <a:xfrm>
            <a:off x="941979" y="4448101"/>
            <a:ext cx="5193119" cy="421146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41857354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FF81FA-19E1-0DCE-86DF-BE4950FFA585}"/>
            </a:ext>
          </a:extLst>
        </p:cNvPr>
        <p:cNvGrpSpPr/>
        <p:nvPr/>
      </p:nvGrpSpPr>
      <p:grpSpPr>
        <a:xfrm>
          <a:off x="0" y="0"/>
          <a:ext cx="0" cy="0"/>
          <a:chOff x="0" y="0"/>
          <a:chExt cx="0" cy="0"/>
        </a:xfrm>
      </p:grpSpPr>
      <p:sp>
        <p:nvSpPr>
          <p:cNvPr id="149506" name="Rectangle 7">
            <a:extLst>
              <a:ext uri="{FF2B5EF4-FFF2-40B4-BE49-F238E27FC236}">
                <a16:creationId xmlns:a16="http://schemas.microsoft.com/office/drawing/2014/main" id="{6E20A340-786A-BAFB-C8A5-4B1FB529139E}"/>
              </a:ext>
            </a:extLst>
          </p:cNvPr>
          <p:cNvSpPr txBox="1">
            <a:spLocks noGrp="1" noChangeArrowheads="1"/>
          </p:cNvSpPr>
          <p:nvPr/>
        </p:nvSpPr>
        <p:spPr bwMode="auto">
          <a:xfrm>
            <a:off x="4011160" y="8896201"/>
            <a:ext cx="3065916" cy="46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909" tIns="46955" rIns="93909" bIns="46955" anchor="b"/>
          <a:lstStyle>
            <a:lvl1pPr>
              <a:defRPr sz="1600">
                <a:solidFill>
                  <a:schemeClr val="tx1"/>
                </a:solidFill>
                <a:latin typeface="Helvetica" panose="020B0604020202020204" pitchFamily="34" charset="0"/>
                <a:ea typeface="ＭＳ Ｐゴシック" panose="020B0600070205080204" pitchFamily="34" charset="-128"/>
              </a:defRPr>
            </a:lvl1pPr>
            <a:lvl2pPr marL="742950" indent="-285750">
              <a:defRPr sz="1600">
                <a:solidFill>
                  <a:schemeClr val="tx1"/>
                </a:solidFill>
                <a:latin typeface="Helvetica" panose="020B0604020202020204" pitchFamily="34" charset="0"/>
                <a:ea typeface="ＭＳ Ｐゴシック" panose="020B0600070205080204" pitchFamily="34" charset="-128"/>
              </a:defRPr>
            </a:lvl2pPr>
            <a:lvl3pPr marL="1143000" indent="-228600">
              <a:defRPr sz="1600">
                <a:solidFill>
                  <a:schemeClr val="tx1"/>
                </a:solidFill>
                <a:latin typeface="Helvetica" panose="020B0604020202020204" pitchFamily="34" charset="0"/>
                <a:ea typeface="ＭＳ Ｐゴシック" panose="020B0600070205080204" pitchFamily="34" charset="-128"/>
              </a:defRPr>
            </a:lvl3pPr>
            <a:lvl4pPr marL="1600200" indent="-228600">
              <a:defRPr sz="1600">
                <a:solidFill>
                  <a:schemeClr val="tx1"/>
                </a:solidFill>
                <a:latin typeface="Helvetica" panose="020B0604020202020204" pitchFamily="34" charset="0"/>
                <a:ea typeface="ＭＳ Ｐゴシック" panose="020B0600070205080204" pitchFamily="34" charset="-128"/>
              </a:defRPr>
            </a:lvl4pPr>
            <a:lvl5pPr marL="2057400" indent="-228600">
              <a:defRPr sz="1600">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36AEDBC9-C94E-4A98-8290-172F520CC2AF}"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24</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49507" name="Rectangle 2">
            <a:extLst>
              <a:ext uri="{FF2B5EF4-FFF2-40B4-BE49-F238E27FC236}">
                <a16:creationId xmlns:a16="http://schemas.microsoft.com/office/drawing/2014/main" id="{73C091DA-2E70-7CB8-6E78-F6696650497D}"/>
              </a:ext>
            </a:extLst>
          </p:cNvPr>
          <p:cNvSpPr>
            <a:spLocks noGrp="1" noRot="1" noChangeAspect="1" noChangeArrowheads="1" noTextEdit="1"/>
          </p:cNvSpPr>
          <p:nvPr>
            <p:ph type="sldImg"/>
          </p:nvPr>
        </p:nvSpPr>
        <p:spPr>
          <a:ln/>
        </p:spPr>
      </p:sp>
      <p:sp>
        <p:nvSpPr>
          <p:cNvPr id="149508" name="Rectangle 3">
            <a:extLst>
              <a:ext uri="{FF2B5EF4-FFF2-40B4-BE49-F238E27FC236}">
                <a16:creationId xmlns:a16="http://schemas.microsoft.com/office/drawing/2014/main" id="{D8DCBFBB-8C0B-9BF7-3C69-E450063C27A4}"/>
              </a:ext>
            </a:extLst>
          </p:cNvPr>
          <p:cNvSpPr>
            <a:spLocks noGrp="1" noChangeArrowheads="1"/>
          </p:cNvSpPr>
          <p:nvPr>
            <p:ph type="body" idx="1"/>
          </p:nvPr>
        </p:nvSpPr>
        <p:spPr>
          <a:xfrm>
            <a:off x="941979" y="4448101"/>
            <a:ext cx="5193119" cy="421146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3014908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4A8783-E1C2-4B6B-D844-A39190303C2C}"/>
            </a:ext>
          </a:extLst>
        </p:cNvPr>
        <p:cNvGrpSpPr/>
        <p:nvPr/>
      </p:nvGrpSpPr>
      <p:grpSpPr>
        <a:xfrm>
          <a:off x="0" y="0"/>
          <a:ext cx="0" cy="0"/>
          <a:chOff x="0" y="0"/>
          <a:chExt cx="0" cy="0"/>
        </a:xfrm>
      </p:grpSpPr>
      <p:sp>
        <p:nvSpPr>
          <p:cNvPr id="150530" name="Rectangle 7">
            <a:extLst>
              <a:ext uri="{FF2B5EF4-FFF2-40B4-BE49-F238E27FC236}">
                <a16:creationId xmlns:a16="http://schemas.microsoft.com/office/drawing/2014/main" id="{5D5E54E7-07E5-09F9-AC9D-89DC8C9CD69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6093">
              <a:defRPr sz="1600">
                <a:solidFill>
                  <a:schemeClr val="tx1"/>
                </a:solidFill>
                <a:latin typeface="Helvetica" panose="020B0604020202020204" pitchFamily="34" charset="0"/>
                <a:ea typeface="ＭＳ Ｐゴシック" panose="020B0600070205080204" pitchFamily="34" charset="-128"/>
              </a:defRPr>
            </a:lvl1pPr>
            <a:lvl2pPr marL="750157" indent="-288522" defTabSz="936093">
              <a:defRPr sz="1600">
                <a:solidFill>
                  <a:schemeClr val="tx1"/>
                </a:solidFill>
                <a:latin typeface="Helvetica" panose="020B0604020202020204" pitchFamily="34" charset="0"/>
                <a:ea typeface="ＭＳ Ｐゴシック" panose="020B0600070205080204" pitchFamily="34" charset="-128"/>
              </a:defRPr>
            </a:lvl2pPr>
            <a:lvl3pPr marL="1154087" indent="-230817" defTabSz="936093">
              <a:defRPr sz="1600">
                <a:solidFill>
                  <a:schemeClr val="tx1"/>
                </a:solidFill>
                <a:latin typeface="Helvetica" panose="020B0604020202020204" pitchFamily="34" charset="0"/>
                <a:ea typeface="ＭＳ Ｐゴシック" panose="020B0600070205080204" pitchFamily="34" charset="-128"/>
              </a:defRPr>
            </a:lvl3pPr>
            <a:lvl4pPr marL="1615722" indent="-230817" defTabSz="936093">
              <a:defRPr sz="1600">
                <a:solidFill>
                  <a:schemeClr val="tx1"/>
                </a:solidFill>
                <a:latin typeface="Helvetica" panose="020B0604020202020204" pitchFamily="34" charset="0"/>
                <a:ea typeface="ＭＳ Ｐゴシック" panose="020B0600070205080204" pitchFamily="34" charset="-128"/>
              </a:defRPr>
            </a:lvl4pPr>
            <a:lvl5pPr marL="2077357" indent="-230817" defTabSz="936093">
              <a:defRPr sz="1600">
                <a:solidFill>
                  <a:schemeClr val="tx1"/>
                </a:solidFill>
                <a:latin typeface="Helvetica" panose="020B0604020202020204" pitchFamily="34" charset="0"/>
                <a:ea typeface="ＭＳ Ｐゴシック" panose="020B0600070205080204" pitchFamily="34" charset="-128"/>
              </a:defRPr>
            </a:lvl5pPr>
            <a:lvl6pPr marL="2538992"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3000626"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62261"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923896"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6093" rtl="0" eaLnBrk="0" fontAlgn="base" latinLnBrk="0" hangingPunct="0">
              <a:lnSpc>
                <a:spcPct val="100000"/>
              </a:lnSpc>
              <a:spcBef>
                <a:spcPct val="0"/>
              </a:spcBef>
              <a:spcAft>
                <a:spcPct val="0"/>
              </a:spcAft>
              <a:buClrTx/>
              <a:buSzTx/>
              <a:buFontTx/>
              <a:buNone/>
              <a:tabLst/>
              <a:defRPr/>
            </a:pPr>
            <a:fld id="{101C0836-68E5-499B-9488-51A72A955B8C}"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36093" rtl="0" eaLnBrk="0" fontAlgn="base" latinLnBrk="0" hangingPunct="0">
                <a:lnSpc>
                  <a:spcPct val="100000"/>
                </a:lnSpc>
                <a:spcBef>
                  <a:spcPct val="0"/>
                </a:spcBef>
                <a:spcAft>
                  <a:spcPct val="0"/>
                </a:spcAft>
                <a:buClrTx/>
                <a:buSzTx/>
                <a:buFontTx/>
                <a:buNone/>
                <a:tabLst/>
                <a:defRPr/>
              </a:pPr>
              <a:t>25</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50531" name="Rectangle 2">
            <a:extLst>
              <a:ext uri="{FF2B5EF4-FFF2-40B4-BE49-F238E27FC236}">
                <a16:creationId xmlns:a16="http://schemas.microsoft.com/office/drawing/2014/main" id="{57C3F8D0-87C1-85AA-3481-B4B6D966489C}"/>
              </a:ext>
            </a:extLst>
          </p:cNvPr>
          <p:cNvSpPr>
            <a:spLocks noGrp="1" noRot="1" noChangeAspect="1" noChangeArrowheads="1" noTextEdit="1"/>
          </p:cNvSpPr>
          <p:nvPr>
            <p:ph type="sldImg"/>
          </p:nvPr>
        </p:nvSpPr>
        <p:spPr>
          <a:ln/>
        </p:spPr>
      </p:sp>
      <p:sp>
        <p:nvSpPr>
          <p:cNvPr id="150532" name="Rectangle 3">
            <a:extLst>
              <a:ext uri="{FF2B5EF4-FFF2-40B4-BE49-F238E27FC236}">
                <a16:creationId xmlns:a16="http://schemas.microsoft.com/office/drawing/2014/main" id="{DC7E0CE8-4EFD-5B7F-0452-09B9DD7EBD4E}"/>
              </a:ext>
            </a:extLst>
          </p:cNvPr>
          <p:cNvSpPr>
            <a:spLocks noGrp="1" noChangeArrowheads="1"/>
          </p:cNvSpPr>
          <p:nvPr>
            <p:ph type="body" idx="1"/>
          </p:nvPr>
        </p:nvSpPr>
        <p:spPr>
          <a:xfrm>
            <a:off x="941979" y="4448101"/>
            <a:ext cx="5193119" cy="421146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9168687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E9A880-EF58-FE98-74A3-E06ED75C9B16}"/>
            </a:ext>
          </a:extLst>
        </p:cNvPr>
        <p:cNvGrpSpPr/>
        <p:nvPr/>
      </p:nvGrpSpPr>
      <p:grpSpPr>
        <a:xfrm>
          <a:off x="0" y="0"/>
          <a:ext cx="0" cy="0"/>
          <a:chOff x="0" y="0"/>
          <a:chExt cx="0" cy="0"/>
        </a:xfrm>
      </p:grpSpPr>
      <p:sp>
        <p:nvSpPr>
          <p:cNvPr id="151554" name="Rectangle 7">
            <a:extLst>
              <a:ext uri="{FF2B5EF4-FFF2-40B4-BE49-F238E27FC236}">
                <a16:creationId xmlns:a16="http://schemas.microsoft.com/office/drawing/2014/main" id="{705C37B8-D270-6E3F-B054-706578E58DE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6093">
              <a:defRPr sz="1600">
                <a:solidFill>
                  <a:schemeClr val="tx1"/>
                </a:solidFill>
                <a:latin typeface="Helvetica" panose="020B0604020202020204" pitchFamily="34" charset="0"/>
                <a:ea typeface="ＭＳ Ｐゴシック" panose="020B0600070205080204" pitchFamily="34" charset="-128"/>
              </a:defRPr>
            </a:lvl1pPr>
            <a:lvl2pPr marL="750157" indent="-288522" defTabSz="936093">
              <a:defRPr sz="1600">
                <a:solidFill>
                  <a:schemeClr val="tx1"/>
                </a:solidFill>
                <a:latin typeface="Helvetica" panose="020B0604020202020204" pitchFamily="34" charset="0"/>
                <a:ea typeface="ＭＳ Ｐゴシック" panose="020B0600070205080204" pitchFamily="34" charset="-128"/>
              </a:defRPr>
            </a:lvl2pPr>
            <a:lvl3pPr marL="1154087" indent="-230817" defTabSz="936093">
              <a:defRPr sz="1600">
                <a:solidFill>
                  <a:schemeClr val="tx1"/>
                </a:solidFill>
                <a:latin typeface="Helvetica" panose="020B0604020202020204" pitchFamily="34" charset="0"/>
                <a:ea typeface="ＭＳ Ｐゴシック" panose="020B0600070205080204" pitchFamily="34" charset="-128"/>
              </a:defRPr>
            </a:lvl3pPr>
            <a:lvl4pPr marL="1615722" indent="-230817" defTabSz="936093">
              <a:defRPr sz="1600">
                <a:solidFill>
                  <a:schemeClr val="tx1"/>
                </a:solidFill>
                <a:latin typeface="Helvetica" panose="020B0604020202020204" pitchFamily="34" charset="0"/>
                <a:ea typeface="ＭＳ Ｐゴシック" panose="020B0600070205080204" pitchFamily="34" charset="-128"/>
              </a:defRPr>
            </a:lvl4pPr>
            <a:lvl5pPr marL="2077357" indent="-230817" defTabSz="936093">
              <a:defRPr sz="1600">
                <a:solidFill>
                  <a:schemeClr val="tx1"/>
                </a:solidFill>
                <a:latin typeface="Helvetica" panose="020B0604020202020204" pitchFamily="34" charset="0"/>
                <a:ea typeface="ＭＳ Ｐゴシック" panose="020B0600070205080204" pitchFamily="34" charset="-128"/>
              </a:defRPr>
            </a:lvl5pPr>
            <a:lvl6pPr marL="2538992"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3000626"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62261"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923896"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6093" rtl="0" eaLnBrk="0" fontAlgn="base" latinLnBrk="0" hangingPunct="0">
              <a:lnSpc>
                <a:spcPct val="100000"/>
              </a:lnSpc>
              <a:spcBef>
                <a:spcPct val="0"/>
              </a:spcBef>
              <a:spcAft>
                <a:spcPct val="0"/>
              </a:spcAft>
              <a:buClrTx/>
              <a:buSzTx/>
              <a:buFontTx/>
              <a:buNone/>
              <a:tabLst/>
              <a:defRPr/>
            </a:pPr>
            <a:fld id="{BD25D0B9-C0C0-40E8-996B-37789D8CE8CB}"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36093" rtl="0" eaLnBrk="0" fontAlgn="base" latinLnBrk="0" hangingPunct="0">
                <a:lnSpc>
                  <a:spcPct val="100000"/>
                </a:lnSpc>
                <a:spcBef>
                  <a:spcPct val="0"/>
                </a:spcBef>
                <a:spcAft>
                  <a:spcPct val="0"/>
                </a:spcAft>
                <a:buClrTx/>
                <a:buSzTx/>
                <a:buFontTx/>
                <a:buNone/>
                <a:tabLst/>
                <a:defRPr/>
              </a:pPr>
              <a:t>26</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51555" name="Rectangle 2">
            <a:extLst>
              <a:ext uri="{FF2B5EF4-FFF2-40B4-BE49-F238E27FC236}">
                <a16:creationId xmlns:a16="http://schemas.microsoft.com/office/drawing/2014/main" id="{710EA524-F793-BAD7-4621-18BDB4D1B565}"/>
              </a:ext>
            </a:extLst>
          </p:cNvPr>
          <p:cNvSpPr>
            <a:spLocks noGrp="1" noRot="1" noChangeAspect="1" noChangeArrowheads="1" noTextEdit="1"/>
          </p:cNvSpPr>
          <p:nvPr>
            <p:ph type="sldImg"/>
          </p:nvPr>
        </p:nvSpPr>
        <p:spPr>
          <a:ln/>
        </p:spPr>
      </p:sp>
      <p:sp>
        <p:nvSpPr>
          <p:cNvPr id="151556" name="Rectangle 3">
            <a:extLst>
              <a:ext uri="{FF2B5EF4-FFF2-40B4-BE49-F238E27FC236}">
                <a16:creationId xmlns:a16="http://schemas.microsoft.com/office/drawing/2014/main" id="{CEF06024-AB50-7E63-049B-5CAD511C5C1E}"/>
              </a:ext>
            </a:extLst>
          </p:cNvPr>
          <p:cNvSpPr>
            <a:spLocks noGrp="1" noChangeArrowheads="1"/>
          </p:cNvSpPr>
          <p:nvPr>
            <p:ph type="body" idx="1"/>
          </p:nvPr>
        </p:nvSpPr>
        <p:spPr>
          <a:xfrm>
            <a:off x="941979" y="4448101"/>
            <a:ext cx="5193119" cy="421146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2888403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CA48B6-2C69-F666-F3AE-17D10D09236A}"/>
            </a:ext>
          </a:extLst>
        </p:cNvPr>
        <p:cNvGrpSpPr/>
        <p:nvPr/>
      </p:nvGrpSpPr>
      <p:grpSpPr>
        <a:xfrm>
          <a:off x="0" y="0"/>
          <a:ext cx="0" cy="0"/>
          <a:chOff x="0" y="0"/>
          <a:chExt cx="0" cy="0"/>
        </a:xfrm>
      </p:grpSpPr>
      <p:sp>
        <p:nvSpPr>
          <p:cNvPr id="152578" name="Rectangle 7">
            <a:extLst>
              <a:ext uri="{FF2B5EF4-FFF2-40B4-BE49-F238E27FC236}">
                <a16:creationId xmlns:a16="http://schemas.microsoft.com/office/drawing/2014/main" id="{8A3BE79B-2387-A12E-A549-DC3C82B359D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6093">
              <a:defRPr sz="1600">
                <a:solidFill>
                  <a:schemeClr val="tx1"/>
                </a:solidFill>
                <a:latin typeface="Helvetica" panose="020B0604020202020204" pitchFamily="34" charset="0"/>
                <a:ea typeface="ＭＳ Ｐゴシック" panose="020B0600070205080204" pitchFamily="34" charset="-128"/>
              </a:defRPr>
            </a:lvl1pPr>
            <a:lvl2pPr marL="750157" indent="-288522" defTabSz="936093">
              <a:defRPr sz="1600">
                <a:solidFill>
                  <a:schemeClr val="tx1"/>
                </a:solidFill>
                <a:latin typeface="Helvetica" panose="020B0604020202020204" pitchFamily="34" charset="0"/>
                <a:ea typeface="ＭＳ Ｐゴシック" panose="020B0600070205080204" pitchFamily="34" charset="-128"/>
              </a:defRPr>
            </a:lvl2pPr>
            <a:lvl3pPr marL="1154087" indent="-230817" defTabSz="936093">
              <a:defRPr sz="1600">
                <a:solidFill>
                  <a:schemeClr val="tx1"/>
                </a:solidFill>
                <a:latin typeface="Helvetica" panose="020B0604020202020204" pitchFamily="34" charset="0"/>
                <a:ea typeface="ＭＳ Ｐゴシック" panose="020B0600070205080204" pitchFamily="34" charset="-128"/>
              </a:defRPr>
            </a:lvl3pPr>
            <a:lvl4pPr marL="1615722" indent="-230817" defTabSz="936093">
              <a:defRPr sz="1600">
                <a:solidFill>
                  <a:schemeClr val="tx1"/>
                </a:solidFill>
                <a:latin typeface="Helvetica" panose="020B0604020202020204" pitchFamily="34" charset="0"/>
                <a:ea typeface="ＭＳ Ｐゴシック" panose="020B0600070205080204" pitchFamily="34" charset="-128"/>
              </a:defRPr>
            </a:lvl4pPr>
            <a:lvl5pPr marL="2077357" indent="-230817" defTabSz="936093">
              <a:defRPr sz="1600">
                <a:solidFill>
                  <a:schemeClr val="tx1"/>
                </a:solidFill>
                <a:latin typeface="Helvetica" panose="020B0604020202020204" pitchFamily="34" charset="0"/>
                <a:ea typeface="ＭＳ Ｐゴシック" panose="020B0600070205080204" pitchFamily="34" charset="-128"/>
              </a:defRPr>
            </a:lvl5pPr>
            <a:lvl6pPr marL="2538992"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3000626"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62261"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923896"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6093" rtl="0" eaLnBrk="0" fontAlgn="base" latinLnBrk="0" hangingPunct="0">
              <a:lnSpc>
                <a:spcPct val="100000"/>
              </a:lnSpc>
              <a:spcBef>
                <a:spcPct val="0"/>
              </a:spcBef>
              <a:spcAft>
                <a:spcPct val="0"/>
              </a:spcAft>
              <a:buClrTx/>
              <a:buSzTx/>
              <a:buFontTx/>
              <a:buNone/>
              <a:tabLst/>
              <a:defRPr/>
            </a:pPr>
            <a:fld id="{136294EE-9918-45CD-8B30-53914648990E}"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36093" rtl="0" eaLnBrk="0" fontAlgn="base" latinLnBrk="0" hangingPunct="0">
                <a:lnSpc>
                  <a:spcPct val="100000"/>
                </a:lnSpc>
                <a:spcBef>
                  <a:spcPct val="0"/>
                </a:spcBef>
                <a:spcAft>
                  <a:spcPct val="0"/>
                </a:spcAft>
                <a:buClrTx/>
                <a:buSzTx/>
                <a:buFontTx/>
                <a:buNone/>
                <a:tabLst/>
                <a:defRPr/>
              </a:pPr>
              <a:t>27</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52579" name="Rectangle 2">
            <a:extLst>
              <a:ext uri="{FF2B5EF4-FFF2-40B4-BE49-F238E27FC236}">
                <a16:creationId xmlns:a16="http://schemas.microsoft.com/office/drawing/2014/main" id="{F9D2B4F5-1614-F43F-D7AB-613E0778613F}"/>
              </a:ext>
            </a:extLst>
          </p:cNvPr>
          <p:cNvSpPr>
            <a:spLocks noGrp="1" noRot="1" noChangeAspect="1" noChangeArrowheads="1" noTextEdit="1"/>
          </p:cNvSpPr>
          <p:nvPr>
            <p:ph type="sldImg"/>
          </p:nvPr>
        </p:nvSpPr>
        <p:spPr>
          <a:ln/>
        </p:spPr>
      </p:sp>
      <p:sp>
        <p:nvSpPr>
          <p:cNvPr id="152580" name="Rectangle 3">
            <a:extLst>
              <a:ext uri="{FF2B5EF4-FFF2-40B4-BE49-F238E27FC236}">
                <a16:creationId xmlns:a16="http://schemas.microsoft.com/office/drawing/2014/main" id="{4C527C27-1486-C56B-BC10-239F292CBA77}"/>
              </a:ext>
            </a:extLst>
          </p:cNvPr>
          <p:cNvSpPr>
            <a:spLocks noGrp="1" noChangeArrowheads="1"/>
          </p:cNvSpPr>
          <p:nvPr>
            <p:ph type="body" idx="1"/>
          </p:nvPr>
        </p:nvSpPr>
        <p:spPr>
          <a:xfrm>
            <a:off x="941979" y="4448101"/>
            <a:ext cx="5193119" cy="421146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3263416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6A5441-3FA3-390D-E19B-A91BC3C373FB}"/>
            </a:ext>
          </a:extLst>
        </p:cNvPr>
        <p:cNvGrpSpPr/>
        <p:nvPr/>
      </p:nvGrpSpPr>
      <p:grpSpPr>
        <a:xfrm>
          <a:off x="0" y="0"/>
          <a:ext cx="0" cy="0"/>
          <a:chOff x="0" y="0"/>
          <a:chExt cx="0" cy="0"/>
        </a:xfrm>
      </p:grpSpPr>
      <p:sp>
        <p:nvSpPr>
          <p:cNvPr id="219137" name="Slide Image Placeholder 1">
            <a:extLst>
              <a:ext uri="{FF2B5EF4-FFF2-40B4-BE49-F238E27FC236}">
                <a16:creationId xmlns:a16="http://schemas.microsoft.com/office/drawing/2014/main" id="{B684D1D1-03F8-8389-F07D-83D9C3214DB6}"/>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a:extLst>
              <a:ext uri="{FF2B5EF4-FFF2-40B4-BE49-F238E27FC236}">
                <a16:creationId xmlns:a16="http://schemas.microsoft.com/office/drawing/2014/main" id="{4D3D4773-1074-043F-4428-A77F935D7C91}"/>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a:extLst>
              <a:ext uri="{FF2B5EF4-FFF2-40B4-BE49-F238E27FC236}">
                <a16:creationId xmlns:a16="http://schemas.microsoft.com/office/drawing/2014/main" id="{0472A918-D3C3-BC07-74FF-78D7969F4821}"/>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29</a:t>
            </a:fld>
            <a:endParaRPr lang="en-US" altLang="en-US"/>
          </a:p>
        </p:txBody>
      </p:sp>
    </p:spTree>
    <p:extLst>
      <p:ext uri="{BB962C8B-B14F-4D97-AF65-F5344CB8AC3E}">
        <p14:creationId xmlns:p14="http://schemas.microsoft.com/office/powerpoint/2010/main" val="34805809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A02B14-BBAA-7A07-84BD-317EBA34DCFE}"/>
            </a:ext>
          </a:extLst>
        </p:cNvPr>
        <p:cNvGrpSpPr/>
        <p:nvPr/>
      </p:nvGrpSpPr>
      <p:grpSpPr>
        <a:xfrm>
          <a:off x="0" y="0"/>
          <a:ext cx="0" cy="0"/>
          <a:chOff x="0" y="0"/>
          <a:chExt cx="0" cy="0"/>
        </a:xfrm>
      </p:grpSpPr>
      <p:sp>
        <p:nvSpPr>
          <p:cNvPr id="219137" name="Slide Image Placeholder 1">
            <a:extLst>
              <a:ext uri="{FF2B5EF4-FFF2-40B4-BE49-F238E27FC236}">
                <a16:creationId xmlns:a16="http://schemas.microsoft.com/office/drawing/2014/main" id="{01C7E9DD-F25B-6A11-63D7-A757BA4FF1ED}"/>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a:extLst>
              <a:ext uri="{FF2B5EF4-FFF2-40B4-BE49-F238E27FC236}">
                <a16:creationId xmlns:a16="http://schemas.microsoft.com/office/drawing/2014/main" id="{E61752FD-A1F1-445F-BE36-655D38AD72B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a:extLst>
              <a:ext uri="{FF2B5EF4-FFF2-40B4-BE49-F238E27FC236}">
                <a16:creationId xmlns:a16="http://schemas.microsoft.com/office/drawing/2014/main" id="{49193F7F-64E9-70CF-0D39-488A3C5D8079}"/>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30</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7378948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8FF67E-88E2-A740-5F19-B6D8CCA7D4DB}"/>
            </a:ext>
          </a:extLst>
        </p:cNvPr>
        <p:cNvGrpSpPr/>
        <p:nvPr/>
      </p:nvGrpSpPr>
      <p:grpSpPr>
        <a:xfrm>
          <a:off x="0" y="0"/>
          <a:ext cx="0" cy="0"/>
          <a:chOff x="0" y="0"/>
          <a:chExt cx="0" cy="0"/>
        </a:xfrm>
      </p:grpSpPr>
      <p:sp>
        <p:nvSpPr>
          <p:cNvPr id="215041" name="Slide Image Placeholder 1">
            <a:extLst>
              <a:ext uri="{FF2B5EF4-FFF2-40B4-BE49-F238E27FC236}">
                <a16:creationId xmlns:a16="http://schemas.microsoft.com/office/drawing/2014/main" id="{3D53DE8F-0D20-88A6-253C-831F42323806}"/>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5042" name="Notes Placeholder 2">
            <a:extLst>
              <a:ext uri="{FF2B5EF4-FFF2-40B4-BE49-F238E27FC236}">
                <a16:creationId xmlns:a16="http://schemas.microsoft.com/office/drawing/2014/main" id="{144A648C-B338-2AE3-5BC8-EF79AC7B196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5043" name="Slide Number Placeholder 3">
            <a:extLst>
              <a:ext uri="{FF2B5EF4-FFF2-40B4-BE49-F238E27FC236}">
                <a16:creationId xmlns:a16="http://schemas.microsoft.com/office/drawing/2014/main" id="{DF88CC7D-FC29-B115-49A1-7CF6E6335094}"/>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CFD365BF-ADBE-9B41-ABF1-832DDE2B814C}" type="slidenum">
              <a:rPr lang="en-US" altLang="en-US"/>
              <a:pPr/>
              <a:t>2</a:t>
            </a:fld>
            <a:endParaRPr lang="en-US" altLang="en-US"/>
          </a:p>
        </p:txBody>
      </p:sp>
    </p:spTree>
    <p:extLst>
      <p:ext uri="{BB962C8B-B14F-4D97-AF65-F5344CB8AC3E}">
        <p14:creationId xmlns:p14="http://schemas.microsoft.com/office/powerpoint/2010/main" val="295635267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0E05F0-5BB0-49AC-8CED-5C46BB2D9990}"/>
            </a:ext>
          </a:extLst>
        </p:cNvPr>
        <p:cNvGrpSpPr/>
        <p:nvPr/>
      </p:nvGrpSpPr>
      <p:grpSpPr>
        <a:xfrm>
          <a:off x="0" y="0"/>
          <a:ext cx="0" cy="0"/>
          <a:chOff x="0" y="0"/>
          <a:chExt cx="0" cy="0"/>
        </a:xfrm>
      </p:grpSpPr>
      <p:sp>
        <p:nvSpPr>
          <p:cNvPr id="38914" name="Rectangle 7">
            <a:extLst>
              <a:ext uri="{FF2B5EF4-FFF2-40B4-BE49-F238E27FC236}">
                <a16:creationId xmlns:a16="http://schemas.microsoft.com/office/drawing/2014/main" id="{63B745BF-A072-3892-F0EE-ED1E4A4452E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37931725" indent="-37474525" defTabSz="93027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97D0D930-A2D8-469D-B052-FB82FC88E015}"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31</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38915" name="Rectangle 2">
            <a:extLst>
              <a:ext uri="{FF2B5EF4-FFF2-40B4-BE49-F238E27FC236}">
                <a16:creationId xmlns:a16="http://schemas.microsoft.com/office/drawing/2014/main" id="{A80C471F-28E8-029C-C678-3D30D7F8C29D}"/>
              </a:ext>
            </a:extLst>
          </p:cNvPr>
          <p:cNvSpPr>
            <a:spLocks noGrp="1" noRot="1" noChangeAspect="1" noChangeArrowheads="1" noTextEdit="1"/>
          </p:cNvSpPr>
          <p:nvPr>
            <p:ph type="sldImg"/>
          </p:nvPr>
        </p:nvSpPr>
        <p:spPr>
          <a:xfrm>
            <a:off x="404813" y="695325"/>
            <a:ext cx="6188075" cy="3481388"/>
          </a:xfrm>
          <a:ln/>
        </p:spPr>
      </p:sp>
      <p:sp>
        <p:nvSpPr>
          <p:cNvPr id="38916" name="Rectangle 3">
            <a:extLst>
              <a:ext uri="{FF2B5EF4-FFF2-40B4-BE49-F238E27FC236}">
                <a16:creationId xmlns:a16="http://schemas.microsoft.com/office/drawing/2014/main" id="{EF0E2EE4-DAEC-DDBF-DB5D-4F547E6E8B29}"/>
              </a:ext>
            </a:extLst>
          </p:cNvPr>
          <p:cNvSpPr>
            <a:spLocks noGrp="1" noChangeArrowheads="1"/>
          </p:cNvSpPr>
          <p:nvPr>
            <p:ph type="body" idx="1"/>
          </p:nvPr>
        </p:nvSpPr>
        <p:spPr>
          <a:xfrm>
            <a:off x="931864"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3767385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7F0E72-8BD1-B787-0D70-C760FD995140}"/>
            </a:ext>
          </a:extLst>
        </p:cNvPr>
        <p:cNvGrpSpPr/>
        <p:nvPr/>
      </p:nvGrpSpPr>
      <p:grpSpPr>
        <a:xfrm>
          <a:off x="0" y="0"/>
          <a:ext cx="0" cy="0"/>
          <a:chOff x="0" y="0"/>
          <a:chExt cx="0" cy="0"/>
        </a:xfrm>
      </p:grpSpPr>
      <p:sp>
        <p:nvSpPr>
          <p:cNvPr id="40962" name="Rectangle 7">
            <a:extLst>
              <a:ext uri="{FF2B5EF4-FFF2-40B4-BE49-F238E27FC236}">
                <a16:creationId xmlns:a16="http://schemas.microsoft.com/office/drawing/2014/main" id="{64565B49-E99D-3F84-CF48-039010CC509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37931725" indent="-37474525" defTabSz="93027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304C8304-CA7E-484A-A59E-D08422FFDCB2}"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32</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40963" name="Rectangle 2">
            <a:extLst>
              <a:ext uri="{FF2B5EF4-FFF2-40B4-BE49-F238E27FC236}">
                <a16:creationId xmlns:a16="http://schemas.microsoft.com/office/drawing/2014/main" id="{0AD893DE-525D-5C1A-94AF-1459F228AE3B}"/>
              </a:ext>
            </a:extLst>
          </p:cNvPr>
          <p:cNvSpPr>
            <a:spLocks noGrp="1" noRot="1" noChangeAspect="1" noChangeArrowheads="1" noTextEdit="1"/>
          </p:cNvSpPr>
          <p:nvPr>
            <p:ph type="sldImg"/>
          </p:nvPr>
        </p:nvSpPr>
        <p:spPr>
          <a:xfrm>
            <a:off x="404813" y="695325"/>
            <a:ext cx="6188075" cy="3481388"/>
          </a:xfrm>
          <a:ln/>
        </p:spPr>
      </p:sp>
      <p:sp>
        <p:nvSpPr>
          <p:cNvPr id="40964" name="Rectangle 3">
            <a:extLst>
              <a:ext uri="{FF2B5EF4-FFF2-40B4-BE49-F238E27FC236}">
                <a16:creationId xmlns:a16="http://schemas.microsoft.com/office/drawing/2014/main" id="{C7FA27BB-78D2-863B-61F9-619034F86FBE}"/>
              </a:ext>
            </a:extLst>
          </p:cNvPr>
          <p:cNvSpPr>
            <a:spLocks noGrp="1" noChangeArrowheads="1"/>
          </p:cNvSpPr>
          <p:nvPr>
            <p:ph type="body" idx="1"/>
          </p:nvPr>
        </p:nvSpPr>
        <p:spPr>
          <a:xfrm>
            <a:off x="931864"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067936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E49B69-9765-FC99-FC94-417D09D842E3}"/>
            </a:ext>
          </a:extLst>
        </p:cNvPr>
        <p:cNvGrpSpPr/>
        <p:nvPr/>
      </p:nvGrpSpPr>
      <p:grpSpPr>
        <a:xfrm>
          <a:off x="0" y="0"/>
          <a:ext cx="0" cy="0"/>
          <a:chOff x="0" y="0"/>
          <a:chExt cx="0" cy="0"/>
        </a:xfrm>
      </p:grpSpPr>
      <p:sp>
        <p:nvSpPr>
          <p:cNvPr id="43010" name="Rectangle 7">
            <a:extLst>
              <a:ext uri="{FF2B5EF4-FFF2-40B4-BE49-F238E27FC236}">
                <a16:creationId xmlns:a16="http://schemas.microsoft.com/office/drawing/2014/main" id="{28CB077D-A386-6091-8334-613A5A3FB46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37931725" indent="-37474525" defTabSz="93027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3E7261DA-54B3-4A93-9499-25636D977100}"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33</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43011" name="Rectangle 2">
            <a:extLst>
              <a:ext uri="{FF2B5EF4-FFF2-40B4-BE49-F238E27FC236}">
                <a16:creationId xmlns:a16="http://schemas.microsoft.com/office/drawing/2014/main" id="{880131B0-05C3-E8A2-7BF5-D8BCC9A2F26E}"/>
              </a:ext>
            </a:extLst>
          </p:cNvPr>
          <p:cNvSpPr>
            <a:spLocks noGrp="1" noRot="1" noChangeAspect="1" noChangeArrowheads="1" noTextEdit="1"/>
          </p:cNvSpPr>
          <p:nvPr>
            <p:ph type="sldImg"/>
          </p:nvPr>
        </p:nvSpPr>
        <p:spPr>
          <a:xfrm>
            <a:off x="404813" y="695325"/>
            <a:ext cx="6188075" cy="3481388"/>
          </a:xfrm>
          <a:ln/>
        </p:spPr>
      </p:sp>
      <p:sp>
        <p:nvSpPr>
          <p:cNvPr id="43012" name="Rectangle 3">
            <a:extLst>
              <a:ext uri="{FF2B5EF4-FFF2-40B4-BE49-F238E27FC236}">
                <a16:creationId xmlns:a16="http://schemas.microsoft.com/office/drawing/2014/main" id="{1BA47594-B287-6F77-B087-0487F26390AA}"/>
              </a:ext>
            </a:extLst>
          </p:cNvPr>
          <p:cNvSpPr>
            <a:spLocks noGrp="1" noChangeArrowheads="1"/>
          </p:cNvSpPr>
          <p:nvPr>
            <p:ph type="body" idx="1"/>
          </p:nvPr>
        </p:nvSpPr>
        <p:spPr>
          <a:xfrm>
            <a:off x="931864"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49711138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F22AD9-80EB-2A2E-34A3-35F3A8C14B77}"/>
            </a:ext>
          </a:extLst>
        </p:cNvPr>
        <p:cNvGrpSpPr/>
        <p:nvPr/>
      </p:nvGrpSpPr>
      <p:grpSpPr>
        <a:xfrm>
          <a:off x="0" y="0"/>
          <a:ext cx="0" cy="0"/>
          <a:chOff x="0" y="0"/>
          <a:chExt cx="0" cy="0"/>
        </a:xfrm>
      </p:grpSpPr>
      <p:sp>
        <p:nvSpPr>
          <p:cNvPr id="47106" name="Rectangle 7">
            <a:extLst>
              <a:ext uri="{FF2B5EF4-FFF2-40B4-BE49-F238E27FC236}">
                <a16:creationId xmlns:a16="http://schemas.microsoft.com/office/drawing/2014/main" id="{3340F43A-4DF9-E58F-BA15-933DE63BCB7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37931725" indent="-37474525" defTabSz="93027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359C4894-872D-48F9-9264-417C7C9B2EAD}"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34</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47107" name="Rectangle 2">
            <a:extLst>
              <a:ext uri="{FF2B5EF4-FFF2-40B4-BE49-F238E27FC236}">
                <a16:creationId xmlns:a16="http://schemas.microsoft.com/office/drawing/2014/main" id="{D499AB82-57AD-0642-CC99-F17C55350C82}"/>
              </a:ext>
            </a:extLst>
          </p:cNvPr>
          <p:cNvSpPr>
            <a:spLocks noGrp="1" noRot="1" noChangeAspect="1" noChangeArrowheads="1" noTextEdit="1"/>
          </p:cNvSpPr>
          <p:nvPr>
            <p:ph type="sldImg"/>
          </p:nvPr>
        </p:nvSpPr>
        <p:spPr>
          <a:xfrm>
            <a:off x="404813" y="695325"/>
            <a:ext cx="6188075" cy="3481388"/>
          </a:xfrm>
          <a:ln/>
        </p:spPr>
      </p:sp>
      <p:sp>
        <p:nvSpPr>
          <p:cNvPr id="47108" name="Rectangle 3">
            <a:extLst>
              <a:ext uri="{FF2B5EF4-FFF2-40B4-BE49-F238E27FC236}">
                <a16:creationId xmlns:a16="http://schemas.microsoft.com/office/drawing/2014/main" id="{A7532FF0-941F-7693-F345-22A8043B44BD}"/>
              </a:ext>
            </a:extLst>
          </p:cNvPr>
          <p:cNvSpPr>
            <a:spLocks noGrp="1" noChangeArrowheads="1"/>
          </p:cNvSpPr>
          <p:nvPr>
            <p:ph type="body" idx="1"/>
          </p:nvPr>
        </p:nvSpPr>
        <p:spPr>
          <a:xfrm>
            <a:off x="931864"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02512815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FA5C34-F80F-09CF-CDA7-42EC3F557AC4}"/>
            </a:ext>
          </a:extLst>
        </p:cNvPr>
        <p:cNvGrpSpPr/>
        <p:nvPr/>
      </p:nvGrpSpPr>
      <p:grpSpPr>
        <a:xfrm>
          <a:off x="0" y="0"/>
          <a:ext cx="0" cy="0"/>
          <a:chOff x="0" y="0"/>
          <a:chExt cx="0" cy="0"/>
        </a:xfrm>
      </p:grpSpPr>
      <p:sp>
        <p:nvSpPr>
          <p:cNvPr id="49154" name="Rectangle 7">
            <a:extLst>
              <a:ext uri="{FF2B5EF4-FFF2-40B4-BE49-F238E27FC236}">
                <a16:creationId xmlns:a16="http://schemas.microsoft.com/office/drawing/2014/main" id="{F556E2A4-E5E0-E6FD-6475-E6DF843D597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37931725" indent="-37474525" defTabSz="93027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652E9D7F-36E5-47CB-BEF4-89802073A499}"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37</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49155" name="Rectangle 2">
            <a:extLst>
              <a:ext uri="{FF2B5EF4-FFF2-40B4-BE49-F238E27FC236}">
                <a16:creationId xmlns:a16="http://schemas.microsoft.com/office/drawing/2014/main" id="{37C7AB2D-A793-9B0B-0FD2-1C148A392FE3}"/>
              </a:ext>
            </a:extLst>
          </p:cNvPr>
          <p:cNvSpPr>
            <a:spLocks noGrp="1" noRot="1" noChangeAspect="1" noChangeArrowheads="1" noTextEdit="1"/>
          </p:cNvSpPr>
          <p:nvPr>
            <p:ph type="sldImg"/>
          </p:nvPr>
        </p:nvSpPr>
        <p:spPr>
          <a:xfrm>
            <a:off x="404813" y="695325"/>
            <a:ext cx="6188075" cy="3481388"/>
          </a:xfrm>
          <a:ln/>
        </p:spPr>
      </p:sp>
      <p:sp>
        <p:nvSpPr>
          <p:cNvPr id="49156" name="Rectangle 3">
            <a:extLst>
              <a:ext uri="{FF2B5EF4-FFF2-40B4-BE49-F238E27FC236}">
                <a16:creationId xmlns:a16="http://schemas.microsoft.com/office/drawing/2014/main" id="{1960C1B7-F380-F7A3-D42C-F137BF4C5C8E}"/>
              </a:ext>
            </a:extLst>
          </p:cNvPr>
          <p:cNvSpPr>
            <a:spLocks noGrp="1" noChangeArrowheads="1"/>
          </p:cNvSpPr>
          <p:nvPr>
            <p:ph type="body" idx="1"/>
          </p:nvPr>
        </p:nvSpPr>
        <p:spPr>
          <a:xfrm>
            <a:off x="931864"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2503546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A9A7AB-DEE7-EE3C-2D72-9E1F773BF366}"/>
            </a:ext>
          </a:extLst>
        </p:cNvPr>
        <p:cNvGrpSpPr/>
        <p:nvPr/>
      </p:nvGrpSpPr>
      <p:grpSpPr>
        <a:xfrm>
          <a:off x="0" y="0"/>
          <a:ext cx="0" cy="0"/>
          <a:chOff x="0" y="0"/>
          <a:chExt cx="0" cy="0"/>
        </a:xfrm>
      </p:grpSpPr>
      <p:sp>
        <p:nvSpPr>
          <p:cNvPr id="51202" name="Rectangle 7">
            <a:extLst>
              <a:ext uri="{FF2B5EF4-FFF2-40B4-BE49-F238E27FC236}">
                <a16:creationId xmlns:a16="http://schemas.microsoft.com/office/drawing/2014/main" id="{E5C868A7-C61F-E20C-0A5E-C2EB95EFE1B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37931725" indent="-37474525" defTabSz="93027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425C1F8B-BDD5-4D70-8389-7FD988212B04}"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39</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1203" name="Rectangle 2">
            <a:extLst>
              <a:ext uri="{FF2B5EF4-FFF2-40B4-BE49-F238E27FC236}">
                <a16:creationId xmlns:a16="http://schemas.microsoft.com/office/drawing/2014/main" id="{E7BF6056-A7E4-1BFC-F920-58B97B6B635C}"/>
              </a:ext>
            </a:extLst>
          </p:cNvPr>
          <p:cNvSpPr>
            <a:spLocks noGrp="1" noRot="1" noChangeAspect="1" noChangeArrowheads="1" noTextEdit="1"/>
          </p:cNvSpPr>
          <p:nvPr>
            <p:ph type="sldImg"/>
          </p:nvPr>
        </p:nvSpPr>
        <p:spPr>
          <a:xfrm>
            <a:off x="404813" y="695325"/>
            <a:ext cx="6188075" cy="3481388"/>
          </a:xfrm>
          <a:ln/>
        </p:spPr>
      </p:sp>
      <p:sp>
        <p:nvSpPr>
          <p:cNvPr id="51204" name="Rectangle 3">
            <a:extLst>
              <a:ext uri="{FF2B5EF4-FFF2-40B4-BE49-F238E27FC236}">
                <a16:creationId xmlns:a16="http://schemas.microsoft.com/office/drawing/2014/main" id="{959CDCFE-A25B-79A6-5FB2-3CC2A3027033}"/>
              </a:ext>
            </a:extLst>
          </p:cNvPr>
          <p:cNvSpPr>
            <a:spLocks noGrp="1" noChangeArrowheads="1"/>
          </p:cNvSpPr>
          <p:nvPr>
            <p:ph type="body" idx="1"/>
          </p:nvPr>
        </p:nvSpPr>
        <p:spPr>
          <a:xfrm>
            <a:off x="931864"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22247919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ABA35F-9BB6-3056-2031-4645A3C79BE3}"/>
            </a:ext>
          </a:extLst>
        </p:cNvPr>
        <p:cNvGrpSpPr/>
        <p:nvPr/>
      </p:nvGrpSpPr>
      <p:grpSpPr>
        <a:xfrm>
          <a:off x="0" y="0"/>
          <a:ext cx="0" cy="0"/>
          <a:chOff x="0" y="0"/>
          <a:chExt cx="0" cy="0"/>
        </a:xfrm>
      </p:grpSpPr>
      <p:sp>
        <p:nvSpPr>
          <p:cNvPr id="53250" name="Rectangle 7">
            <a:extLst>
              <a:ext uri="{FF2B5EF4-FFF2-40B4-BE49-F238E27FC236}">
                <a16:creationId xmlns:a16="http://schemas.microsoft.com/office/drawing/2014/main" id="{9424B190-9E65-886A-8214-9813C69AC2B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37931725" indent="-37474525" defTabSz="93027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701FBBFF-88DD-4104-93D5-9ABA9DECF1D5}"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40</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3251" name="Rectangle 2">
            <a:extLst>
              <a:ext uri="{FF2B5EF4-FFF2-40B4-BE49-F238E27FC236}">
                <a16:creationId xmlns:a16="http://schemas.microsoft.com/office/drawing/2014/main" id="{9F989081-F4F9-0B4A-38B9-0C3338C75090}"/>
              </a:ext>
            </a:extLst>
          </p:cNvPr>
          <p:cNvSpPr>
            <a:spLocks noGrp="1" noRot="1" noChangeAspect="1" noChangeArrowheads="1" noTextEdit="1"/>
          </p:cNvSpPr>
          <p:nvPr>
            <p:ph type="sldImg"/>
          </p:nvPr>
        </p:nvSpPr>
        <p:spPr>
          <a:xfrm>
            <a:off x="404813" y="695325"/>
            <a:ext cx="6188075" cy="3481388"/>
          </a:xfrm>
          <a:ln/>
        </p:spPr>
      </p:sp>
      <p:sp>
        <p:nvSpPr>
          <p:cNvPr id="53252" name="Rectangle 3">
            <a:extLst>
              <a:ext uri="{FF2B5EF4-FFF2-40B4-BE49-F238E27FC236}">
                <a16:creationId xmlns:a16="http://schemas.microsoft.com/office/drawing/2014/main" id="{69C784ED-61CF-3310-BC54-304D9B49211E}"/>
              </a:ext>
            </a:extLst>
          </p:cNvPr>
          <p:cNvSpPr>
            <a:spLocks noGrp="1" noChangeArrowheads="1"/>
          </p:cNvSpPr>
          <p:nvPr>
            <p:ph type="body" idx="1"/>
          </p:nvPr>
        </p:nvSpPr>
        <p:spPr>
          <a:xfrm>
            <a:off x="931864"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72701943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A5AD9E-8837-1565-7C35-91133E175025}"/>
            </a:ext>
          </a:extLst>
        </p:cNvPr>
        <p:cNvGrpSpPr/>
        <p:nvPr/>
      </p:nvGrpSpPr>
      <p:grpSpPr>
        <a:xfrm>
          <a:off x="0" y="0"/>
          <a:ext cx="0" cy="0"/>
          <a:chOff x="0" y="0"/>
          <a:chExt cx="0" cy="0"/>
        </a:xfrm>
      </p:grpSpPr>
      <p:sp>
        <p:nvSpPr>
          <p:cNvPr id="53250" name="Rectangle 7">
            <a:extLst>
              <a:ext uri="{FF2B5EF4-FFF2-40B4-BE49-F238E27FC236}">
                <a16:creationId xmlns:a16="http://schemas.microsoft.com/office/drawing/2014/main" id="{38B4BD9F-C122-83BC-E7BB-BB5B83E2852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37931725" indent="-37474525" defTabSz="93027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701FBBFF-88DD-4104-93D5-9ABA9DECF1D5}"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42</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3251" name="Rectangle 2">
            <a:extLst>
              <a:ext uri="{FF2B5EF4-FFF2-40B4-BE49-F238E27FC236}">
                <a16:creationId xmlns:a16="http://schemas.microsoft.com/office/drawing/2014/main" id="{0057DD72-E3C9-00C7-4AEE-B04CDBBE434A}"/>
              </a:ext>
            </a:extLst>
          </p:cNvPr>
          <p:cNvSpPr>
            <a:spLocks noGrp="1" noRot="1" noChangeAspect="1" noChangeArrowheads="1" noTextEdit="1"/>
          </p:cNvSpPr>
          <p:nvPr>
            <p:ph type="sldImg"/>
          </p:nvPr>
        </p:nvSpPr>
        <p:spPr>
          <a:xfrm>
            <a:off x="404813" y="695325"/>
            <a:ext cx="6188075" cy="3481388"/>
          </a:xfrm>
          <a:ln/>
        </p:spPr>
      </p:sp>
      <p:sp>
        <p:nvSpPr>
          <p:cNvPr id="53252" name="Rectangle 3">
            <a:extLst>
              <a:ext uri="{FF2B5EF4-FFF2-40B4-BE49-F238E27FC236}">
                <a16:creationId xmlns:a16="http://schemas.microsoft.com/office/drawing/2014/main" id="{67E58DDA-88AE-915B-7AD2-58B1004CD4EC}"/>
              </a:ext>
            </a:extLst>
          </p:cNvPr>
          <p:cNvSpPr>
            <a:spLocks noGrp="1" noChangeArrowheads="1"/>
          </p:cNvSpPr>
          <p:nvPr>
            <p:ph type="body" idx="1"/>
          </p:nvPr>
        </p:nvSpPr>
        <p:spPr>
          <a:xfrm>
            <a:off x="931864"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425747523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835BF1-4F93-B709-2DD1-045D17314C8C}"/>
            </a:ext>
          </a:extLst>
        </p:cNvPr>
        <p:cNvGrpSpPr/>
        <p:nvPr/>
      </p:nvGrpSpPr>
      <p:grpSpPr>
        <a:xfrm>
          <a:off x="0" y="0"/>
          <a:ext cx="0" cy="0"/>
          <a:chOff x="0" y="0"/>
          <a:chExt cx="0" cy="0"/>
        </a:xfrm>
      </p:grpSpPr>
      <p:sp>
        <p:nvSpPr>
          <p:cNvPr id="219137" name="Slide Image Placeholder 1">
            <a:extLst>
              <a:ext uri="{FF2B5EF4-FFF2-40B4-BE49-F238E27FC236}">
                <a16:creationId xmlns:a16="http://schemas.microsoft.com/office/drawing/2014/main" id="{CA5663C7-A5DE-F5B6-56DA-6893EF3C49F6}"/>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a:extLst>
              <a:ext uri="{FF2B5EF4-FFF2-40B4-BE49-F238E27FC236}">
                <a16:creationId xmlns:a16="http://schemas.microsoft.com/office/drawing/2014/main" id="{B4F927F4-0875-FA28-E64C-702FA67C6768}"/>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a:extLst>
              <a:ext uri="{FF2B5EF4-FFF2-40B4-BE49-F238E27FC236}">
                <a16:creationId xmlns:a16="http://schemas.microsoft.com/office/drawing/2014/main" id="{8FA91775-52D8-B3BB-2F1C-246F5A27C95C}"/>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43</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58660639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4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6A527C20-D984-443D-9364-8D80E7D14902}"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44</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04450" name="Rectangle 2"/>
          <p:cNvSpPr>
            <a:spLocks noGrp="1" noRot="1" noChangeAspect="1" noChangeArrowheads="1" noTextEdit="1"/>
          </p:cNvSpPr>
          <p:nvPr>
            <p:ph type="sldImg"/>
          </p:nvPr>
        </p:nvSpPr>
        <p:spPr>
          <a:xfrm>
            <a:off x="417513" y="703263"/>
            <a:ext cx="6162675" cy="3467100"/>
          </a:xfrm>
          <a:ln/>
        </p:spPr>
      </p:sp>
      <p:sp>
        <p:nvSpPr>
          <p:cNvPr id="104451"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5294352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3</a:t>
            </a:fld>
            <a:endParaRPr lang="en-US" altLang="en-US"/>
          </a:p>
        </p:txBody>
      </p:sp>
    </p:spTree>
    <p:extLst>
      <p:ext uri="{BB962C8B-B14F-4D97-AF65-F5344CB8AC3E}">
        <p14:creationId xmlns:p14="http://schemas.microsoft.com/office/powerpoint/2010/main" val="36586900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E8E38463-D7D2-48E0-9845-AEDC12745945}"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45</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06498" name="Rectangle 2"/>
          <p:cNvSpPr>
            <a:spLocks noGrp="1" noRot="1" noChangeAspect="1" noChangeArrowheads="1" noTextEdit="1"/>
          </p:cNvSpPr>
          <p:nvPr>
            <p:ph type="sldImg"/>
          </p:nvPr>
        </p:nvSpPr>
        <p:spPr>
          <a:xfrm>
            <a:off x="417513" y="703263"/>
            <a:ext cx="6162675" cy="3467100"/>
          </a:xfrm>
          <a:ln/>
        </p:spPr>
      </p:sp>
      <p:sp>
        <p:nvSpPr>
          <p:cNvPr id="106499"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428404756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643D6E09-C3BD-4C9F-8640-BDE33C2397BD}"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47</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05474" name="Rectangle 2"/>
          <p:cNvSpPr>
            <a:spLocks noGrp="1" noRot="1" noChangeAspect="1" noChangeArrowheads="1" noTextEdit="1"/>
          </p:cNvSpPr>
          <p:nvPr>
            <p:ph type="sldImg"/>
          </p:nvPr>
        </p:nvSpPr>
        <p:spPr>
          <a:xfrm>
            <a:off x="417513" y="703263"/>
            <a:ext cx="6162675" cy="3467100"/>
          </a:xfrm>
          <a:ln/>
        </p:spPr>
      </p:sp>
      <p:sp>
        <p:nvSpPr>
          <p:cNvPr id="105475"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23915204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6E36DD89-DA79-48DA-B783-0C850F9C3712}"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48</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07522" name="Rectangle 2"/>
          <p:cNvSpPr>
            <a:spLocks noGrp="1" noRot="1" noChangeAspect="1" noChangeArrowheads="1" noTextEdit="1"/>
          </p:cNvSpPr>
          <p:nvPr>
            <p:ph type="sldImg"/>
          </p:nvPr>
        </p:nvSpPr>
        <p:spPr>
          <a:ln/>
        </p:spPr>
      </p:sp>
      <p:sp>
        <p:nvSpPr>
          <p:cNvPr id="10752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32265776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179FF149-63CC-4DDD-8621-E03FD326541C}"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49</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08546" name="Rectangle 2"/>
          <p:cNvSpPr>
            <a:spLocks noGrp="1" noRot="1" noChangeAspect="1" noChangeArrowheads="1" noTextEdit="1"/>
          </p:cNvSpPr>
          <p:nvPr>
            <p:ph type="sldImg"/>
          </p:nvPr>
        </p:nvSpPr>
        <p:spPr>
          <a:xfrm>
            <a:off x="417513" y="703263"/>
            <a:ext cx="6162675" cy="3467100"/>
          </a:xfrm>
          <a:ln/>
        </p:spPr>
      </p:sp>
      <p:sp>
        <p:nvSpPr>
          <p:cNvPr id="108547"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65626164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B08520-D54D-5689-B7FB-C78857BDA219}"/>
            </a:ext>
          </a:extLst>
        </p:cNvPr>
        <p:cNvGrpSpPr/>
        <p:nvPr/>
      </p:nvGrpSpPr>
      <p:grpSpPr>
        <a:xfrm>
          <a:off x="0" y="0"/>
          <a:ext cx="0" cy="0"/>
          <a:chOff x="0" y="0"/>
          <a:chExt cx="0" cy="0"/>
        </a:xfrm>
      </p:grpSpPr>
      <p:sp>
        <p:nvSpPr>
          <p:cNvPr id="219137" name="Slide Image Placeholder 1">
            <a:extLst>
              <a:ext uri="{FF2B5EF4-FFF2-40B4-BE49-F238E27FC236}">
                <a16:creationId xmlns:a16="http://schemas.microsoft.com/office/drawing/2014/main" id="{381263D2-D9D3-B99C-5229-CF7C1DFB742F}"/>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a:extLst>
              <a:ext uri="{FF2B5EF4-FFF2-40B4-BE49-F238E27FC236}">
                <a16:creationId xmlns:a16="http://schemas.microsoft.com/office/drawing/2014/main" id="{A18AFB88-A4DD-FF7C-EE8B-47C6B68A0B5A}"/>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a:extLst>
              <a:ext uri="{FF2B5EF4-FFF2-40B4-BE49-F238E27FC236}">
                <a16:creationId xmlns:a16="http://schemas.microsoft.com/office/drawing/2014/main" id="{5C135E50-EFB0-45E9-14B1-B298A848A4E1}"/>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50</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1256259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37931725" indent="-37474525" defTabSz="93027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C85DDB2F-C4B9-42E9-A66C-BCA14058EE6E}"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52</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24579" name="Rectangle 2"/>
          <p:cNvSpPr>
            <a:spLocks noGrp="1" noRot="1" noChangeAspect="1" noChangeArrowheads="1" noTextEdit="1"/>
          </p:cNvSpPr>
          <p:nvPr>
            <p:ph type="sldImg"/>
          </p:nvPr>
        </p:nvSpPr>
        <p:spPr>
          <a:xfrm>
            <a:off x="1187450" y="703263"/>
            <a:ext cx="4622800" cy="3467100"/>
          </a:xfrm>
          <a:ln/>
        </p:spPr>
      </p:sp>
      <p:sp>
        <p:nvSpPr>
          <p:cNvPr id="24580" name="Rectangle 3"/>
          <p:cNvSpPr>
            <a:spLocks noGrp="1" noChangeArrowheads="1"/>
          </p:cNvSpPr>
          <p:nvPr>
            <p:ph type="body" idx="1"/>
          </p:nvPr>
        </p:nvSpPr>
        <p:spPr>
          <a:xfrm>
            <a:off x="931864" y="4410076"/>
            <a:ext cx="513397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37931725" indent="-37474525" defTabSz="93027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C85DDB2F-C4B9-42E9-A66C-BCA14058EE6E}"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53</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24579" name="Rectangle 2"/>
          <p:cNvSpPr>
            <a:spLocks noGrp="1" noRot="1" noChangeAspect="1" noChangeArrowheads="1" noTextEdit="1"/>
          </p:cNvSpPr>
          <p:nvPr>
            <p:ph type="sldImg"/>
          </p:nvPr>
        </p:nvSpPr>
        <p:spPr>
          <a:xfrm>
            <a:off x="1187450" y="703263"/>
            <a:ext cx="4622800" cy="3467100"/>
          </a:xfrm>
          <a:ln/>
        </p:spPr>
      </p:sp>
      <p:sp>
        <p:nvSpPr>
          <p:cNvPr id="24580" name="Rectangle 3"/>
          <p:cNvSpPr>
            <a:spLocks noGrp="1" noChangeArrowheads="1"/>
          </p:cNvSpPr>
          <p:nvPr>
            <p:ph type="body" idx="1"/>
          </p:nvPr>
        </p:nvSpPr>
        <p:spPr>
          <a:xfrm>
            <a:off x="931864" y="4410076"/>
            <a:ext cx="513397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37931725" indent="-37474525" defTabSz="93027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C85DDB2F-C4B9-42E9-A66C-BCA14058EE6E}"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54</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24579" name="Rectangle 2"/>
          <p:cNvSpPr>
            <a:spLocks noGrp="1" noRot="1" noChangeAspect="1" noChangeArrowheads="1" noTextEdit="1"/>
          </p:cNvSpPr>
          <p:nvPr>
            <p:ph type="sldImg"/>
          </p:nvPr>
        </p:nvSpPr>
        <p:spPr>
          <a:xfrm>
            <a:off x="1187450" y="703263"/>
            <a:ext cx="4622800" cy="3467100"/>
          </a:xfrm>
          <a:ln/>
        </p:spPr>
      </p:sp>
      <p:sp>
        <p:nvSpPr>
          <p:cNvPr id="24580" name="Rectangle 3"/>
          <p:cNvSpPr>
            <a:spLocks noGrp="1" noChangeArrowheads="1"/>
          </p:cNvSpPr>
          <p:nvPr>
            <p:ph type="body" idx="1"/>
          </p:nvPr>
        </p:nvSpPr>
        <p:spPr>
          <a:xfrm>
            <a:off x="931864" y="4410076"/>
            <a:ext cx="513397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37931725" indent="-37474525" defTabSz="93027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C85DDB2F-C4B9-42E9-A66C-BCA14058EE6E}"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55</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24579" name="Rectangle 2"/>
          <p:cNvSpPr>
            <a:spLocks noGrp="1" noRot="1" noChangeAspect="1" noChangeArrowheads="1" noTextEdit="1"/>
          </p:cNvSpPr>
          <p:nvPr>
            <p:ph type="sldImg"/>
          </p:nvPr>
        </p:nvSpPr>
        <p:spPr>
          <a:xfrm>
            <a:off x="1187450" y="703263"/>
            <a:ext cx="4622800" cy="3467100"/>
          </a:xfrm>
          <a:ln/>
        </p:spPr>
      </p:sp>
      <p:sp>
        <p:nvSpPr>
          <p:cNvPr id="24580" name="Rectangle 3"/>
          <p:cNvSpPr>
            <a:spLocks noGrp="1" noChangeArrowheads="1"/>
          </p:cNvSpPr>
          <p:nvPr>
            <p:ph type="body" idx="1"/>
          </p:nvPr>
        </p:nvSpPr>
        <p:spPr>
          <a:xfrm>
            <a:off x="931864" y="4410076"/>
            <a:ext cx="513397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37931725" indent="-37474525" defTabSz="93027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C85DDB2F-C4B9-42E9-A66C-BCA14058EE6E}"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56</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24579" name="Rectangle 2"/>
          <p:cNvSpPr>
            <a:spLocks noGrp="1" noRot="1" noChangeAspect="1" noChangeArrowheads="1" noTextEdit="1"/>
          </p:cNvSpPr>
          <p:nvPr>
            <p:ph type="sldImg"/>
          </p:nvPr>
        </p:nvSpPr>
        <p:spPr>
          <a:xfrm>
            <a:off x="1187450" y="703263"/>
            <a:ext cx="4622800" cy="3467100"/>
          </a:xfrm>
          <a:ln/>
        </p:spPr>
      </p:sp>
      <p:sp>
        <p:nvSpPr>
          <p:cNvPr id="24580" name="Rectangle 3"/>
          <p:cNvSpPr>
            <a:spLocks noGrp="1" noChangeArrowheads="1"/>
          </p:cNvSpPr>
          <p:nvPr>
            <p:ph type="body" idx="1"/>
          </p:nvPr>
        </p:nvSpPr>
        <p:spPr>
          <a:xfrm>
            <a:off x="931864" y="4410076"/>
            <a:ext cx="513397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5</a:t>
            </a:fld>
            <a:endParaRPr lang="en-US" altLang="en-US"/>
          </a:p>
        </p:txBody>
      </p:sp>
    </p:spTree>
    <p:extLst>
      <p:ext uri="{BB962C8B-B14F-4D97-AF65-F5344CB8AC3E}">
        <p14:creationId xmlns:p14="http://schemas.microsoft.com/office/powerpoint/2010/main" val="41215708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37931725" indent="-37474525" defTabSz="93027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4EE474B3-6199-4C51-85D8-10EAF40AA925}"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57</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32771" name="Rectangle 2"/>
          <p:cNvSpPr>
            <a:spLocks noGrp="1" noRot="1" noChangeAspect="1" noChangeArrowheads="1" noTextEdit="1"/>
          </p:cNvSpPr>
          <p:nvPr>
            <p:ph type="sldImg"/>
          </p:nvPr>
        </p:nvSpPr>
        <p:spPr>
          <a:xfrm>
            <a:off x="1187450" y="703263"/>
            <a:ext cx="4622800" cy="3467100"/>
          </a:xfrm>
          <a:ln/>
        </p:spPr>
      </p:sp>
      <p:sp>
        <p:nvSpPr>
          <p:cNvPr id="32772" name="Rectangle 3"/>
          <p:cNvSpPr>
            <a:spLocks noGrp="1" noChangeArrowheads="1"/>
          </p:cNvSpPr>
          <p:nvPr>
            <p:ph type="body" idx="1"/>
          </p:nvPr>
        </p:nvSpPr>
        <p:spPr>
          <a:xfrm>
            <a:off x="931864" y="4410076"/>
            <a:ext cx="513397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37931725" indent="-37474525" defTabSz="93027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C85DDB2F-C4B9-42E9-A66C-BCA14058EE6E}"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58</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24579" name="Rectangle 2"/>
          <p:cNvSpPr>
            <a:spLocks noGrp="1" noRot="1" noChangeAspect="1" noChangeArrowheads="1" noTextEdit="1"/>
          </p:cNvSpPr>
          <p:nvPr>
            <p:ph type="sldImg"/>
          </p:nvPr>
        </p:nvSpPr>
        <p:spPr>
          <a:xfrm>
            <a:off x="1187450" y="703263"/>
            <a:ext cx="4622800" cy="3467100"/>
          </a:xfrm>
          <a:ln/>
        </p:spPr>
      </p:sp>
      <p:sp>
        <p:nvSpPr>
          <p:cNvPr id="24580" name="Rectangle 3"/>
          <p:cNvSpPr>
            <a:spLocks noGrp="1" noChangeArrowheads="1"/>
          </p:cNvSpPr>
          <p:nvPr>
            <p:ph type="body" idx="1"/>
          </p:nvPr>
        </p:nvSpPr>
        <p:spPr>
          <a:xfrm>
            <a:off x="931864" y="4410076"/>
            <a:ext cx="513397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37931725" indent="-37474525" defTabSz="93027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C85DDB2F-C4B9-42E9-A66C-BCA14058EE6E}"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59</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24579" name="Rectangle 2"/>
          <p:cNvSpPr>
            <a:spLocks noGrp="1" noRot="1" noChangeAspect="1" noChangeArrowheads="1" noTextEdit="1"/>
          </p:cNvSpPr>
          <p:nvPr>
            <p:ph type="sldImg"/>
          </p:nvPr>
        </p:nvSpPr>
        <p:spPr>
          <a:xfrm>
            <a:off x="1187450" y="703263"/>
            <a:ext cx="4622800" cy="3467100"/>
          </a:xfrm>
          <a:ln/>
        </p:spPr>
      </p:sp>
      <p:sp>
        <p:nvSpPr>
          <p:cNvPr id="24580" name="Rectangle 3"/>
          <p:cNvSpPr>
            <a:spLocks noGrp="1" noChangeArrowheads="1"/>
          </p:cNvSpPr>
          <p:nvPr>
            <p:ph type="body" idx="1"/>
          </p:nvPr>
        </p:nvSpPr>
        <p:spPr>
          <a:xfrm>
            <a:off x="931864" y="4410076"/>
            <a:ext cx="513397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37931725" indent="-37474525" defTabSz="93027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C85DDB2F-C4B9-42E9-A66C-BCA14058EE6E}"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60</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24579" name="Rectangle 2"/>
          <p:cNvSpPr>
            <a:spLocks noGrp="1" noRot="1" noChangeAspect="1" noChangeArrowheads="1" noTextEdit="1"/>
          </p:cNvSpPr>
          <p:nvPr>
            <p:ph type="sldImg"/>
          </p:nvPr>
        </p:nvSpPr>
        <p:spPr>
          <a:xfrm>
            <a:off x="1187450" y="703263"/>
            <a:ext cx="4622800" cy="3467100"/>
          </a:xfrm>
          <a:ln/>
        </p:spPr>
      </p:sp>
      <p:sp>
        <p:nvSpPr>
          <p:cNvPr id="24580" name="Rectangle 3"/>
          <p:cNvSpPr>
            <a:spLocks noGrp="1" noChangeArrowheads="1"/>
          </p:cNvSpPr>
          <p:nvPr>
            <p:ph type="body" idx="1"/>
          </p:nvPr>
        </p:nvSpPr>
        <p:spPr>
          <a:xfrm>
            <a:off x="931864" y="4410076"/>
            <a:ext cx="513397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90A0FA-B983-0197-A67B-7097564338FB}"/>
            </a:ext>
          </a:extLst>
        </p:cNvPr>
        <p:cNvGrpSpPr/>
        <p:nvPr/>
      </p:nvGrpSpPr>
      <p:grpSpPr>
        <a:xfrm>
          <a:off x="0" y="0"/>
          <a:ext cx="0" cy="0"/>
          <a:chOff x="0" y="0"/>
          <a:chExt cx="0" cy="0"/>
        </a:xfrm>
      </p:grpSpPr>
      <p:sp>
        <p:nvSpPr>
          <p:cNvPr id="219137" name="Slide Image Placeholder 1">
            <a:extLst>
              <a:ext uri="{FF2B5EF4-FFF2-40B4-BE49-F238E27FC236}">
                <a16:creationId xmlns:a16="http://schemas.microsoft.com/office/drawing/2014/main" id="{CBDE41D6-11BD-3066-ED2A-07C1A861EC84}"/>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a:extLst>
              <a:ext uri="{FF2B5EF4-FFF2-40B4-BE49-F238E27FC236}">
                <a16:creationId xmlns:a16="http://schemas.microsoft.com/office/drawing/2014/main" id="{FB24EE7E-8CD2-76CB-2CF3-1E2EA790B2D0}"/>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a:extLst>
              <a:ext uri="{FF2B5EF4-FFF2-40B4-BE49-F238E27FC236}">
                <a16:creationId xmlns:a16="http://schemas.microsoft.com/office/drawing/2014/main" id="{53435892-3F78-87BC-7DDF-567492F4EF00}"/>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61</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55887531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E03EDD-57E3-6372-4464-DBE1D852C78A}"/>
            </a:ext>
          </a:extLst>
        </p:cNvPr>
        <p:cNvGrpSpPr/>
        <p:nvPr/>
      </p:nvGrpSpPr>
      <p:grpSpPr>
        <a:xfrm>
          <a:off x="0" y="0"/>
          <a:ext cx="0" cy="0"/>
          <a:chOff x="0" y="0"/>
          <a:chExt cx="0" cy="0"/>
        </a:xfrm>
      </p:grpSpPr>
      <p:sp>
        <p:nvSpPr>
          <p:cNvPr id="119809" name="Rectangle 7">
            <a:extLst>
              <a:ext uri="{FF2B5EF4-FFF2-40B4-BE49-F238E27FC236}">
                <a16:creationId xmlns:a16="http://schemas.microsoft.com/office/drawing/2014/main" id="{9BF2B5C7-A253-5B8F-01FA-D926C2E3AED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E1EC66B5-496A-4DFA-A4FD-C9C9DB749726}"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62</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19810" name="Rectangle 2">
            <a:extLst>
              <a:ext uri="{FF2B5EF4-FFF2-40B4-BE49-F238E27FC236}">
                <a16:creationId xmlns:a16="http://schemas.microsoft.com/office/drawing/2014/main" id="{40C21FE0-D65C-AE79-EB6D-F5143DF73820}"/>
              </a:ext>
            </a:extLst>
          </p:cNvPr>
          <p:cNvSpPr>
            <a:spLocks noGrp="1" noRot="1" noChangeAspect="1" noChangeArrowheads="1" noTextEdit="1"/>
          </p:cNvSpPr>
          <p:nvPr>
            <p:ph type="sldImg"/>
          </p:nvPr>
        </p:nvSpPr>
        <p:spPr>
          <a:xfrm>
            <a:off x="417513" y="703263"/>
            <a:ext cx="6162675" cy="3467100"/>
          </a:xfrm>
          <a:ln/>
        </p:spPr>
      </p:sp>
      <p:sp>
        <p:nvSpPr>
          <p:cNvPr id="119811" name="Rectangle 3">
            <a:extLst>
              <a:ext uri="{FF2B5EF4-FFF2-40B4-BE49-F238E27FC236}">
                <a16:creationId xmlns:a16="http://schemas.microsoft.com/office/drawing/2014/main" id="{5B536D90-69C6-BAEC-2C65-131E5A134493}"/>
              </a:ext>
            </a:extLst>
          </p:cNvPr>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74128237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588312-7665-CBC0-67DE-E66525C16711}"/>
            </a:ext>
          </a:extLst>
        </p:cNvPr>
        <p:cNvGrpSpPr/>
        <p:nvPr/>
      </p:nvGrpSpPr>
      <p:grpSpPr>
        <a:xfrm>
          <a:off x="0" y="0"/>
          <a:ext cx="0" cy="0"/>
          <a:chOff x="0" y="0"/>
          <a:chExt cx="0" cy="0"/>
        </a:xfrm>
      </p:grpSpPr>
      <p:sp>
        <p:nvSpPr>
          <p:cNvPr id="120833" name="Rectangle 7">
            <a:extLst>
              <a:ext uri="{FF2B5EF4-FFF2-40B4-BE49-F238E27FC236}">
                <a16:creationId xmlns:a16="http://schemas.microsoft.com/office/drawing/2014/main" id="{A90ADFEE-8337-EDAA-1938-AB7E6F786E2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CC28A594-5C4C-4CC5-9AFF-729E174611A7}"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63</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20834" name="Rectangle 2">
            <a:extLst>
              <a:ext uri="{FF2B5EF4-FFF2-40B4-BE49-F238E27FC236}">
                <a16:creationId xmlns:a16="http://schemas.microsoft.com/office/drawing/2014/main" id="{4C94BFDD-6011-9453-2EFE-15FF0DA2BDEC}"/>
              </a:ext>
            </a:extLst>
          </p:cNvPr>
          <p:cNvSpPr>
            <a:spLocks noGrp="1" noRot="1" noChangeAspect="1" noChangeArrowheads="1" noTextEdit="1"/>
          </p:cNvSpPr>
          <p:nvPr>
            <p:ph type="sldImg"/>
          </p:nvPr>
        </p:nvSpPr>
        <p:spPr>
          <a:xfrm>
            <a:off x="1187450" y="703263"/>
            <a:ext cx="4622800" cy="3467100"/>
          </a:xfrm>
          <a:ln/>
        </p:spPr>
      </p:sp>
      <p:sp>
        <p:nvSpPr>
          <p:cNvPr id="120835" name="Rectangle 3">
            <a:extLst>
              <a:ext uri="{FF2B5EF4-FFF2-40B4-BE49-F238E27FC236}">
                <a16:creationId xmlns:a16="http://schemas.microsoft.com/office/drawing/2014/main" id="{9DFB921E-8C9D-9AE1-A05E-8A5F5F70E060}"/>
              </a:ext>
            </a:extLst>
          </p:cNvPr>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09904831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2A82FB-DE32-C902-CB49-F26ADB44AEC1}"/>
            </a:ext>
          </a:extLst>
        </p:cNvPr>
        <p:cNvGrpSpPr/>
        <p:nvPr/>
      </p:nvGrpSpPr>
      <p:grpSpPr>
        <a:xfrm>
          <a:off x="0" y="0"/>
          <a:ext cx="0" cy="0"/>
          <a:chOff x="0" y="0"/>
          <a:chExt cx="0" cy="0"/>
        </a:xfrm>
      </p:grpSpPr>
      <p:sp>
        <p:nvSpPr>
          <p:cNvPr id="121857" name="Rectangle 7">
            <a:extLst>
              <a:ext uri="{FF2B5EF4-FFF2-40B4-BE49-F238E27FC236}">
                <a16:creationId xmlns:a16="http://schemas.microsoft.com/office/drawing/2014/main" id="{9C6865EB-ADA2-F3BC-9EA6-4F74FC10E5C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1587C772-E716-48B1-8B14-2B8B491527E1}"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64</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21858" name="Rectangle 2">
            <a:extLst>
              <a:ext uri="{FF2B5EF4-FFF2-40B4-BE49-F238E27FC236}">
                <a16:creationId xmlns:a16="http://schemas.microsoft.com/office/drawing/2014/main" id="{E3FC2788-0DF9-83A6-E615-364321298C1A}"/>
              </a:ext>
            </a:extLst>
          </p:cNvPr>
          <p:cNvSpPr>
            <a:spLocks noGrp="1" noRot="1" noChangeAspect="1" noChangeArrowheads="1" noTextEdit="1"/>
          </p:cNvSpPr>
          <p:nvPr>
            <p:ph type="sldImg"/>
          </p:nvPr>
        </p:nvSpPr>
        <p:spPr>
          <a:xfrm>
            <a:off x="1187450" y="703263"/>
            <a:ext cx="4622800" cy="3467100"/>
          </a:xfrm>
          <a:ln/>
        </p:spPr>
      </p:sp>
      <p:sp>
        <p:nvSpPr>
          <p:cNvPr id="121859" name="Rectangle 3">
            <a:extLst>
              <a:ext uri="{FF2B5EF4-FFF2-40B4-BE49-F238E27FC236}">
                <a16:creationId xmlns:a16="http://schemas.microsoft.com/office/drawing/2014/main" id="{FFFDFE55-E3E3-3313-6CE5-4B2466998874}"/>
              </a:ext>
            </a:extLst>
          </p:cNvPr>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02892723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0C0B71-36E5-6B95-8CA1-8737B007EC35}"/>
            </a:ext>
          </a:extLst>
        </p:cNvPr>
        <p:cNvGrpSpPr/>
        <p:nvPr/>
      </p:nvGrpSpPr>
      <p:grpSpPr>
        <a:xfrm>
          <a:off x="0" y="0"/>
          <a:ext cx="0" cy="0"/>
          <a:chOff x="0" y="0"/>
          <a:chExt cx="0" cy="0"/>
        </a:xfrm>
      </p:grpSpPr>
      <p:sp>
        <p:nvSpPr>
          <p:cNvPr id="122881" name="Rectangle 7">
            <a:extLst>
              <a:ext uri="{FF2B5EF4-FFF2-40B4-BE49-F238E27FC236}">
                <a16:creationId xmlns:a16="http://schemas.microsoft.com/office/drawing/2014/main" id="{4A5E626B-3A67-E754-F965-5D754FEA69B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DB73D505-32CE-4342-9FBB-4D733E4A306A}"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65</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22882" name="Rectangle 2">
            <a:extLst>
              <a:ext uri="{FF2B5EF4-FFF2-40B4-BE49-F238E27FC236}">
                <a16:creationId xmlns:a16="http://schemas.microsoft.com/office/drawing/2014/main" id="{14D54356-8D8C-ED87-D120-F577CEF1C90E}"/>
              </a:ext>
            </a:extLst>
          </p:cNvPr>
          <p:cNvSpPr>
            <a:spLocks noGrp="1" noRot="1" noChangeAspect="1" noChangeArrowheads="1" noTextEdit="1"/>
          </p:cNvSpPr>
          <p:nvPr>
            <p:ph type="sldImg"/>
          </p:nvPr>
        </p:nvSpPr>
        <p:spPr>
          <a:xfrm>
            <a:off x="1187450" y="703263"/>
            <a:ext cx="4622800" cy="3467100"/>
          </a:xfrm>
          <a:ln/>
        </p:spPr>
      </p:sp>
      <p:sp>
        <p:nvSpPr>
          <p:cNvPr id="122883" name="Rectangle 3">
            <a:extLst>
              <a:ext uri="{FF2B5EF4-FFF2-40B4-BE49-F238E27FC236}">
                <a16:creationId xmlns:a16="http://schemas.microsoft.com/office/drawing/2014/main" id="{AA9EC05D-4A7F-16F3-EE5A-CFFF1DED724B}"/>
              </a:ext>
            </a:extLst>
          </p:cNvPr>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36371177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C26C82-961A-082D-F1D3-87D9C8B07281}"/>
            </a:ext>
          </a:extLst>
        </p:cNvPr>
        <p:cNvGrpSpPr/>
        <p:nvPr/>
      </p:nvGrpSpPr>
      <p:grpSpPr>
        <a:xfrm>
          <a:off x="0" y="0"/>
          <a:ext cx="0" cy="0"/>
          <a:chOff x="0" y="0"/>
          <a:chExt cx="0" cy="0"/>
        </a:xfrm>
      </p:grpSpPr>
      <p:sp>
        <p:nvSpPr>
          <p:cNvPr id="123905" name="Rectangle 7">
            <a:extLst>
              <a:ext uri="{FF2B5EF4-FFF2-40B4-BE49-F238E27FC236}">
                <a16:creationId xmlns:a16="http://schemas.microsoft.com/office/drawing/2014/main" id="{18D39AA3-5F91-DC17-CADD-D8E60332C2C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09F72C28-435E-48F3-8A89-FA84DE6D50F0}"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66</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23906" name="Rectangle 2">
            <a:extLst>
              <a:ext uri="{FF2B5EF4-FFF2-40B4-BE49-F238E27FC236}">
                <a16:creationId xmlns:a16="http://schemas.microsoft.com/office/drawing/2014/main" id="{CBDDC7A4-632F-6A49-DAE3-A21895ED724D}"/>
              </a:ext>
            </a:extLst>
          </p:cNvPr>
          <p:cNvSpPr>
            <a:spLocks noGrp="1" noRot="1" noChangeAspect="1" noChangeArrowheads="1" noTextEdit="1"/>
          </p:cNvSpPr>
          <p:nvPr>
            <p:ph type="sldImg"/>
          </p:nvPr>
        </p:nvSpPr>
        <p:spPr>
          <a:xfrm>
            <a:off x="1187450" y="703263"/>
            <a:ext cx="4622800" cy="3467100"/>
          </a:xfrm>
          <a:ln/>
        </p:spPr>
      </p:sp>
      <p:sp>
        <p:nvSpPr>
          <p:cNvPr id="123907" name="Rectangle 3">
            <a:extLst>
              <a:ext uri="{FF2B5EF4-FFF2-40B4-BE49-F238E27FC236}">
                <a16:creationId xmlns:a16="http://schemas.microsoft.com/office/drawing/2014/main" id="{340BA6EC-C315-A3D7-FC0F-ABAB9CF0A64D}"/>
              </a:ext>
            </a:extLst>
          </p:cNvPr>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9681455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39B5D5-02A9-724D-8CD2-6893C63F1D71}"/>
            </a:ext>
          </a:extLst>
        </p:cNvPr>
        <p:cNvGrpSpPr/>
        <p:nvPr/>
      </p:nvGrpSpPr>
      <p:grpSpPr>
        <a:xfrm>
          <a:off x="0" y="0"/>
          <a:ext cx="0" cy="0"/>
          <a:chOff x="0" y="0"/>
          <a:chExt cx="0" cy="0"/>
        </a:xfrm>
      </p:grpSpPr>
      <p:sp>
        <p:nvSpPr>
          <p:cNvPr id="219137" name="Slide Image Placeholder 1">
            <a:extLst>
              <a:ext uri="{FF2B5EF4-FFF2-40B4-BE49-F238E27FC236}">
                <a16:creationId xmlns:a16="http://schemas.microsoft.com/office/drawing/2014/main" id="{2158FACE-67BD-2911-BBB8-2E68E5F2A60C}"/>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a:extLst>
              <a:ext uri="{FF2B5EF4-FFF2-40B4-BE49-F238E27FC236}">
                <a16:creationId xmlns:a16="http://schemas.microsoft.com/office/drawing/2014/main" id="{3718301E-D1B3-56C2-6672-2F8CC1F0DE31}"/>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a:extLst>
              <a:ext uri="{FF2B5EF4-FFF2-40B4-BE49-F238E27FC236}">
                <a16:creationId xmlns:a16="http://schemas.microsoft.com/office/drawing/2014/main" id="{65B22C20-D5FF-CBF4-ED10-F20B6208A3A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7</a:t>
            </a:fld>
            <a:endParaRPr lang="en-US" altLang="en-US"/>
          </a:p>
        </p:txBody>
      </p:sp>
    </p:spTree>
    <p:extLst>
      <p:ext uri="{BB962C8B-B14F-4D97-AF65-F5344CB8AC3E}">
        <p14:creationId xmlns:p14="http://schemas.microsoft.com/office/powerpoint/2010/main" val="277920725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C1668D-EE56-94F3-02CB-6046AD945F52}"/>
            </a:ext>
          </a:extLst>
        </p:cNvPr>
        <p:cNvGrpSpPr/>
        <p:nvPr/>
      </p:nvGrpSpPr>
      <p:grpSpPr>
        <a:xfrm>
          <a:off x="0" y="0"/>
          <a:ext cx="0" cy="0"/>
          <a:chOff x="0" y="0"/>
          <a:chExt cx="0" cy="0"/>
        </a:xfrm>
      </p:grpSpPr>
      <p:sp>
        <p:nvSpPr>
          <p:cNvPr id="124929" name="Rectangle 7">
            <a:extLst>
              <a:ext uri="{FF2B5EF4-FFF2-40B4-BE49-F238E27FC236}">
                <a16:creationId xmlns:a16="http://schemas.microsoft.com/office/drawing/2014/main" id="{9B93E815-17A4-89B1-0258-817B19DB6BA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00277F58-77E1-4C2D-AA8D-E0F71D072D2F}"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67</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24930" name="Rectangle 2">
            <a:extLst>
              <a:ext uri="{FF2B5EF4-FFF2-40B4-BE49-F238E27FC236}">
                <a16:creationId xmlns:a16="http://schemas.microsoft.com/office/drawing/2014/main" id="{A28D9B43-BEA8-CE4E-8DB8-C0DB75073C7C}"/>
              </a:ext>
            </a:extLst>
          </p:cNvPr>
          <p:cNvSpPr>
            <a:spLocks noGrp="1" noRot="1" noChangeAspect="1" noChangeArrowheads="1" noTextEdit="1"/>
          </p:cNvSpPr>
          <p:nvPr>
            <p:ph type="sldImg"/>
          </p:nvPr>
        </p:nvSpPr>
        <p:spPr>
          <a:ln/>
        </p:spPr>
      </p:sp>
      <p:sp>
        <p:nvSpPr>
          <p:cNvPr id="124931" name="Rectangle 3">
            <a:extLst>
              <a:ext uri="{FF2B5EF4-FFF2-40B4-BE49-F238E27FC236}">
                <a16:creationId xmlns:a16="http://schemas.microsoft.com/office/drawing/2014/main" id="{638A2CAE-ED51-4C94-DE2C-D53C1900C22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21945485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F491DB-209C-F8DC-684E-E5FA2B33A3D7}"/>
            </a:ext>
          </a:extLst>
        </p:cNvPr>
        <p:cNvGrpSpPr/>
        <p:nvPr/>
      </p:nvGrpSpPr>
      <p:grpSpPr>
        <a:xfrm>
          <a:off x="0" y="0"/>
          <a:ext cx="0" cy="0"/>
          <a:chOff x="0" y="0"/>
          <a:chExt cx="0" cy="0"/>
        </a:xfrm>
      </p:grpSpPr>
      <p:sp>
        <p:nvSpPr>
          <p:cNvPr id="125953" name="Rectangle 7">
            <a:extLst>
              <a:ext uri="{FF2B5EF4-FFF2-40B4-BE49-F238E27FC236}">
                <a16:creationId xmlns:a16="http://schemas.microsoft.com/office/drawing/2014/main" id="{0D70E564-B902-2B0D-00E5-140B83ED09B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D410D3E1-634F-440C-A0CF-65534204DEA9}"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68</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25954" name="Rectangle 2">
            <a:extLst>
              <a:ext uri="{FF2B5EF4-FFF2-40B4-BE49-F238E27FC236}">
                <a16:creationId xmlns:a16="http://schemas.microsoft.com/office/drawing/2014/main" id="{C1E373CD-BE8D-14CD-0EA9-874738F67C78}"/>
              </a:ext>
            </a:extLst>
          </p:cNvPr>
          <p:cNvSpPr>
            <a:spLocks noGrp="1" noRot="1" noChangeAspect="1" noChangeArrowheads="1" noTextEdit="1"/>
          </p:cNvSpPr>
          <p:nvPr>
            <p:ph type="sldImg"/>
          </p:nvPr>
        </p:nvSpPr>
        <p:spPr>
          <a:xfrm>
            <a:off x="1187450" y="703263"/>
            <a:ext cx="4622800" cy="3467100"/>
          </a:xfrm>
          <a:ln/>
        </p:spPr>
      </p:sp>
      <p:sp>
        <p:nvSpPr>
          <p:cNvPr id="125955" name="Rectangle 3">
            <a:extLst>
              <a:ext uri="{FF2B5EF4-FFF2-40B4-BE49-F238E27FC236}">
                <a16:creationId xmlns:a16="http://schemas.microsoft.com/office/drawing/2014/main" id="{3667B40F-4A5A-0249-22D1-D5027431EAD4}"/>
              </a:ext>
            </a:extLst>
          </p:cNvPr>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3725030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066BAC-0F1A-5845-6FB8-88C327E3B891}"/>
            </a:ext>
          </a:extLst>
        </p:cNvPr>
        <p:cNvGrpSpPr/>
        <p:nvPr/>
      </p:nvGrpSpPr>
      <p:grpSpPr>
        <a:xfrm>
          <a:off x="0" y="0"/>
          <a:ext cx="0" cy="0"/>
          <a:chOff x="0" y="0"/>
          <a:chExt cx="0" cy="0"/>
        </a:xfrm>
      </p:grpSpPr>
      <p:sp>
        <p:nvSpPr>
          <p:cNvPr id="126977" name="Rectangle 7">
            <a:extLst>
              <a:ext uri="{FF2B5EF4-FFF2-40B4-BE49-F238E27FC236}">
                <a16:creationId xmlns:a16="http://schemas.microsoft.com/office/drawing/2014/main" id="{57D1DE4B-F8F9-8592-D652-D837DBF8D09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444FBF46-7A78-4FD0-B340-062C348F6B65}"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69</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26978" name="Rectangle 2">
            <a:extLst>
              <a:ext uri="{FF2B5EF4-FFF2-40B4-BE49-F238E27FC236}">
                <a16:creationId xmlns:a16="http://schemas.microsoft.com/office/drawing/2014/main" id="{6C01197E-855D-1FC9-44CB-F7472E89545A}"/>
              </a:ext>
            </a:extLst>
          </p:cNvPr>
          <p:cNvSpPr>
            <a:spLocks noGrp="1" noRot="1" noChangeAspect="1" noChangeArrowheads="1" noTextEdit="1"/>
          </p:cNvSpPr>
          <p:nvPr>
            <p:ph type="sldImg"/>
          </p:nvPr>
        </p:nvSpPr>
        <p:spPr>
          <a:xfrm>
            <a:off x="1187450" y="703263"/>
            <a:ext cx="4622800" cy="3467100"/>
          </a:xfrm>
          <a:ln/>
        </p:spPr>
      </p:sp>
      <p:sp>
        <p:nvSpPr>
          <p:cNvPr id="126979" name="Rectangle 3">
            <a:extLst>
              <a:ext uri="{FF2B5EF4-FFF2-40B4-BE49-F238E27FC236}">
                <a16:creationId xmlns:a16="http://schemas.microsoft.com/office/drawing/2014/main" id="{91970AE9-27C1-C615-DA5D-C16CCF4EDC4A}"/>
              </a:ext>
            </a:extLst>
          </p:cNvPr>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55350089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AF05DF-D749-F601-0BB3-109308D4F6BD}"/>
            </a:ext>
          </a:extLst>
        </p:cNvPr>
        <p:cNvGrpSpPr/>
        <p:nvPr/>
      </p:nvGrpSpPr>
      <p:grpSpPr>
        <a:xfrm>
          <a:off x="0" y="0"/>
          <a:ext cx="0" cy="0"/>
          <a:chOff x="0" y="0"/>
          <a:chExt cx="0" cy="0"/>
        </a:xfrm>
      </p:grpSpPr>
      <p:sp>
        <p:nvSpPr>
          <p:cNvPr id="111617" name="Rectangle 7">
            <a:extLst>
              <a:ext uri="{FF2B5EF4-FFF2-40B4-BE49-F238E27FC236}">
                <a16:creationId xmlns:a16="http://schemas.microsoft.com/office/drawing/2014/main" id="{B4B0C339-FD5B-CAB3-3748-979AFCE18BC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0DD8DAD5-EFE6-4531-83B5-A1D07989AD0D}"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70</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11618" name="Rectangle 2">
            <a:extLst>
              <a:ext uri="{FF2B5EF4-FFF2-40B4-BE49-F238E27FC236}">
                <a16:creationId xmlns:a16="http://schemas.microsoft.com/office/drawing/2014/main" id="{40479518-FAB5-0F67-47F6-5F007F9E6338}"/>
              </a:ext>
            </a:extLst>
          </p:cNvPr>
          <p:cNvSpPr>
            <a:spLocks noGrp="1" noRot="1" noChangeAspect="1" noChangeArrowheads="1" noTextEdit="1"/>
          </p:cNvSpPr>
          <p:nvPr>
            <p:ph type="sldImg"/>
          </p:nvPr>
        </p:nvSpPr>
        <p:spPr>
          <a:xfrm>
            <a:off x="1187450" y="703263"/>
            <a:ext cx="4622800" cy="3467100"/>
          </a:xfrm>
          <a:ln/>
        </p:spPr>
      </p:sp>
      <p:sp>
        <p:nvSpPr>
          <p:cNvPr id="111619" name="Rectangle 3">
            <a:extLst>
              <a:ext uri="{FF2B5EF4-FFF2-40B4-BE49-F238E27FC236}">
                <a16:creationId xmlns:a16="http://schemas.microsoft.com/office/drawing/2014/main" id="{C6009746-B427-5BE7-C8BB-521D489B23E6}"/>
              </a:ext>
            </a:extLst>
          </p:cNvPr>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4292421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655CF3-8A94-4AD4-04CC-51B54C7F7270}"/>
            </a:ext>
          </a:extLst>
        </p:cNvPr>
        <p:cNvGrpSpPr/>
        <p:nvPr/>
      </p:nvGrpSpPr>
      <p:grpSpPr>
        <a:xfrm>
          <a:off x="0" y="0"/>
          <a:ext cx="0" cy="0"/>
          <a:chOff x="0" y="0"/>
          <a:chExt cx="0" cy="0"/>
        </a:xfrm>
      </p:grpSpPr>
      <p:sp>
        <p:nvSpPr>
          <p:cNvPr id="112641" name="Rectangle 7">
            <a:extLst>
              <a:ext uri="{FF2B5EF4-FFF2-40B4-BE49-F238E27FC236}">
                <a16:creationId xmlns:a16="http://schemas.microsoft.com/office/drawing/2014/main" id="{7E5E9154-0B05-9029-E33D-10C8A729148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49F5A96B-D536-4BD1-BFE1-FD6DBF117D8A}"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71</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12642" name="Rectangle 2">
            <a:extLst>
              <a:ext uri="{FF2B5EF4-FFF2-40B4-BE49-F238E27FC236}">
                <a16:creationId xmlns:a16="http://schemas.microsoft.com/office/drawing/2014/main" id="{D2BBB29A-CC51-9633-780B-E2F27BE22DDE}"/>
              </a:ext>
            </a:extLst>
          </p:cNvPr>
          <p:cNvSpPr>
            <a:spLocks noGrp="1" noRot="1" noChangeAspect="1" noChangeArrowheads="1" noTextEdit="1"/>
          </p:cNvSpPr>
          <p:nvPr>
            <p:ph type="sldImg"/>
          </p:nvPr>
        </p:nvSpPr>
        <p:spPr>
          <a:xfrm>
            <a:off x="1187450" y="703263"/>
            <a:ext cx="4622800" cy="3467100"/>
          </a:xfrm>
          <a:ln/>
        </p:spPr>
      </p:sp>
      <p:sp>
        <p:nvSpPr>
          <p:cNvPr id="112643" name="Rectangle 3">
            <a:extLst>
              <a:ext uri="{FF2B5EF4-FFF2-40B4-BE49-F238E27FC236}">
                <a16:creationId xmlns:a16="http://schemas.microsoft.com/office/drawing/2014/main" id="{F53C4179-4A54-60EC-88AC-6B6556A178BA}"/>
              </a:ext>
            </a:extLst>
          </p:cNvPr>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41648977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8FA278-8529-91B6-50B7-01FF6B0EF369}"/>
            </a:ext>
          </a:extLst>
        </p:cNvPr>
        <p:cNvGrpSpPr/>
        <p:nvPr/>
      </p:nvGrpSpPr>
      <p:grpSpPr>
        <a:xfrm>
          <a:off x="0" y="0"/>
          <a:ext cx="0" cy="0"/>
          <a:chOff x="0" y="0"/>
          <a:chExt cx="0" cy="0"/>
        </a:xfrm>
      </p:grpSpPr>
      <p:sp>
        <p:nvSpPr>
          <p:cNvPr id="113665" name="Rectangle 7">
            <a:extLst>
              <a:ext uri="{FF2B5EF4-FFF2-40B4-BE49-F238E27FC236}">
                <a16:creationId xmlns:a16="http://schemas.microsoft.com/office/drawing/2014/main" id="{AC968BDE-917B-7A01-0392-76EFDB1FDF5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FC40216D-0A9E-4598-BBBD-B7C39318A82C}"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72</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13666" name="Rectangle 2">
            <a:extLst>
              <a:ext uri="{FF2B5EF4-FFF2-40B4-BE49-F238E27FC236}">
                <a16:creationId xmlns:a16="http://schemas.microsoft.com/office/drawing/2014/main" id="{9E7F66DB-D60E-1014-605D-5B39BF2AE9BF}"/>
              </a:ext>
            </a:extLst>
          </p:cNvPr>
          <p:cNvSpPr>
            <a:spLocks noGrp="1" noRot="1" noChangeAspect="1" noChangeArrowheads="1" noTextEdit="1"/>
          </p:cNvSpPr>
          <p:nvPr>
            <p:ph type="sldImg"/>
          </p:nvPr>
        </p:nvSpPr>
        <p:spPr>
          <a:xfrm>
            <a:off x="1187450" y="703263"/>
            <a:ext cx="4622800" cy="3467100"/>
          </a:xfrm>
          <a:ln/>
        </p:spPr>
      </p:sp>
      <p:sp>
        <p:nvSpPr>
          <p:cNvPr id="113667" name="Rectangle 3">
            <a:extLst>
              <a:ext uri="{FF2B5EF4-FFF2-40B4-BE49-F238E27FC236}">
                <a16:creationId xmlns:a16="http://schemas.microsoft.com/office/drawing/2014/main" id="{F6C09916-1B4D-E396-3649-B9C1134CEF46}"/>
              </a:ext>
            </a:extLst>
          </p:cNvPr>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21482781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3BD135-24FB-3224-B0B1-7F362C3A3664}"/>
            </a:ext>
          </a:extLst>
        </p:cNvPr>
        <p:cNvGrpSpPr/>
        <p:nvPr/>
      </p:nvGrpSpPr>
      <p:grpSpPr>
        <a:xfrm>
          <a:off x="0" y="0"/>
          <a:ext cx="0" cy="0"/>
          <a:chOff x="0" y="0"/>
          <a:chExt cx="0" cy="0"/>
        </a:xfrm>
      </p:grpSpPr>
      <p:sp>
        <p:nvSpPr>
          <p:cNvPr id="114689" name="Rectangle 7">
            <a:extLst>
              <a:ext uri="{FF2B5EF4-FFF2-40B4-BE49-F238E27FC236}">
                <a16:creationId xmlns:a16="http://schemas.microsoft.com/office/drawing/2014/main" id="{8EB930FF-FC1A-0943-AB79-6B85236544B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928C80B3-281C-47A9-A6F3-980AD41E77DF}"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73</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14690" name="Rectangle 2">
            <a:extLst>
              <a:ext uri="{FF2B5EF4-FFF2-40B4-BE49-F238E27FC236}">
                <a16:creationId xmlns:a16="http://schemas.microsoft.com/office/drawing/2014/main" id="{FAF0C557-240F-40B5-B786-56CA64790204}"/>
              </a:ext>
            </a:extLst>
          </p:cNvPr>
          <p:cNvSpPr>
            <a:spLocks noGrp="1" noRot="1" noChangeAspect="1" noChangeArrowheads="1" noTextEdit="1"/>
          </p:cNvSpPr>
          <p:nvPr>
            <p:ph type="sldImg"/>
          </p:nvPr>
        </p:nvSpPr>
        <p:spPr>
          <a:xfrm>
            <a:off x="1187450" y="703263"/>
            <a:ext cx="4622800" cy="3467100"/>
          </a:xfrm>
          <a:ln/>
        </p:spPr>
      </p:sp>
      <p:sp>
        <p:nvSpPr>
          <p:cNvPr id="114691" name="Rectangle 3">
            <a:extLst>
              <a:ext uri="{FF2B5EF4-FFF2-40B4-BE49-F238E27FC236}">
                <a16:creationId xmlns:a16="http://schemas.microsoft.com/office/drawing/2014/main" id="{2A21AC63-C726-76EE-6EE0-0C995A8DBF50}"/>
              </a:ext>
            </a:extLst>
          </p:cNvPr>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17867275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599736-18CD-70F8-05CE-EF6D723679E7}"/>
            </a:ext>
          </a:extLst>
        </p:cNvPr>
        <p:cNvGrpSpPr/>
        <p:nvPr/>
      </p:nvGrpSpPr>
      <p:grpSpPr>
        <a:xfrm>
          <a:off x="0" y="0"/>
          <a:ext cx="0" cy="0"/>
          <a:chOff x="0" y="0"/>
          <a:chExt cx="0" cy="0"/>
        </a:xfrm>
      </p:grpSpPr>
      <p:sp>
        <p:nvSpPr>
          <p:cNvPr id="219137" name="Slide Image Placeholder 1">
            <a:extLst>
              <a:ext uri="{FF2B5EF4-FFF2-40B4-BE49-F238E27FC236}">
                <a16:creationId xmlns:a16="http://schemas.microsoft.com/office/drawing/2014/main" id="{E887E8A4-009B-5FF5-4D87-F70D80D649FF}"/>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a:extLst>
              <a:ext uri="{FF2B5EF4-FFF2-40B4-BE49-F238E27FC236}">
                <a16:creationId xmlns:a16="http://schemas.microsoft.com/office/drawing/2014/main" id="{E0705744-1AEC-8318-BAB7-DC1C30DAF99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a:extLst>
              <a:ext uri="{FF2B5EF4-FFF2-40B4-BE49-F238E27FC236}">
                <a16:creationId xmlns:a16="http://schemas.microsoft.com/office/drawing/2014/main" id="{ABC54604-E64E-EAB5-CB1C-65F5CDFF08E0}"/>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75</a:t>
            </a:fld>
            <a:endParaRPr lang="en-US" altLang="en-US"/>
          </a:p>
        </p:txBody>
      </p:sp>
    </p:spTree>
    <p:extLst>
      <p:ext uri="{BB962C8B-B14F-4D97-AF65-F5344CB8AC3E}">
        <p14:creationId xmlns:p14="http://schemas.microsoft.com/office/powerpoint/2010/main" val="12770712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179" eaLnBrk="0" hangingPunct="0">
              <a:defRPr sz="2400">
                <a:solidFill>
                  <a:schemeClr val="tx1"/>
                </a:solidFill>
                <a:latin typeface="Helvetica" panose="020B0604020202020204" pitchFamily="34" charset="0"/>
                <a:ea typeface="MS PGothic" panose="020B0600070205080204" pitchFamily="34" charset="-128"/>
              </a:defRPr>
            </a:lvl1pPr>
            <a:lvl2pPr marL="742873" indent="-285721" defTabSz="930179" eaLnBrk="0" hangingPunct="0">
              <a:defRPr sz="2400">
                <a:solidFill>
                  <a:schemeClr val="tx1"/>
                </a:solidFill>
                <a:latin typeface="Helvetica" panose="020B0604020202020204" pitchFamily="34" charset="0"/>
                <a:ea typeface="MS PGothic" panose="020B0600070205080204" pitchFamily="34" charset="-128"/>
              </a:defRPr>
            </a:lvl2pPr>
            <a:lvl3pPr marL="1142883" indent="-228577" defTabSz="930179" eaLnBrk="0" hangingPunct="0">
              <a:defRPr sz="2400">
                <a:solidFill>
                  <a:schemeClr val="tx1"/>
                </a:solidFill>
                <a:latin typeface="Helvetica" panose="020B0604020202020204" pitchFamily="34" charset="0"/>
                <a:ea typeface="MS PGothic" panose="020B0600070205080204" pitchFamily="34" charset="-128"/>
              </a:defRPr>
            </a:lvl3pPr>
            <a:lvl4pPr marL="1600036" indent="-228577" defTabSz="930179" eaLnBrk="0" hangingPunct="0">
              <a:defRPr sz="2400">
                <a:solidFill>
                  <a:schemeClr val="tx1"/>
                </a:solidFill>
                <a:latin typeface="Helvetica" panose="020B0604020202020204" pitchFamily="34" charset="0"/>
                <a:ea typeface="MS PGothic" panose="020B0600070205080204" pitchFamily="34" charset="-128"/>
              </a:defRPr>
            </a:lvl4pPr>
            <a:lvl5pPr marL="2057189" indent="-228577" defTabSz="930179" eaLnBrk="0" hangingPunct="0">
              <a:defRPr sz="2400">
                <a:solidFill>
                  <a:schemeClr val="tx1"/>
                </a:solidFill>
                <a:latin typeface="Helvetica" panose="020B0604020202020204" pitchFamily="34" charset="0"/>
                <a:ea typeface="MS PGothic" panose="020B0600070205080204" pitchFamily="34" charset="-128"/>
              </a:defRPr>
            </a:lvl5pPr>
            <a:lvl6pPr marL="2514343"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496"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8649"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5802"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179" rtl="0" eaLnBrk="0" fontAlgn="base" latinLnBrk="0" hangingPunct="0">
              <a:lnSpc>
                <a:spcPct val="100000"/>
              </a:lnSpc>
              <a:spcBef>
                <a:spcPct val="0"/>
              </a:spcBef>
              <a:spcAft>
                <a:spcPct val="0"/>
              </a:spcAft>
              <a:buClrTx/>
              <a:buSzTx/>
              <a:buFontTx/>
              <a:buNone/>
              <a:tabLst/>
              <a:defRPr/>
            </a:pPr>
            <a:fld id="{6CB64798-7BD6-4B88-81ED-0C1AFAB11F92}" type="slidenum">
              <a:rPr kumimoji="0" lang="en-US" altLang="en-US" sz="1300" b="0" i="0" u="none" strike="noStrike" kern="1200" cap="none" spc="0" normalizeH="0" baseline="0" noProof="0">
                <a:ln>
                  <a:noFill/>
                </a:ln>
                <a:solidFill>
                  <a:prstClr val="black"/>
                </a:solidFill>
                <a:effectLst/>
                <a:uLnTx/>
                <a:uFillTx/>
                <a:latin typeface="Times New Roman" panose="02020603050405020304" pitchFamily="18" charset="0"/>
                <a:ea typeface="MS PGothic" panose="020B0600070205080204" pitchFamily="34" charset="-128"/>
                <a:cs typeface="+mn-cs"/>
              </a:rPr>
              <a:pPr marL="0" marR="0" lvl="0" indent="0" algn="r" defTabSz="930179" rtl="0" eaLnBrk="0" fontAlgn="base" latinLnBrk="0" hangingPunct="0">
                <a:lnSpc>
                  <a:spcPct val="100000"/>
                </a:lnSpc>
                <a:spcBef>
                  <a:spcPct val="0"/>
                </a:spcBef>
                <a:spcAft>
                  <a:spcPct val="0"/>
                </a:spcAft>
                <a:buClrTx/>
                <a:buSzTx/>
                <a:buFontTx/>
                <a:buNone/>
                <a:tabLst/>
                <a:defRPr/>
              </a:pPr>
              <a:t>76</a:t>
            </a:fld>
            <a:endParaRPr kumimoji="0" lang="en-US" altLang="en-US" sz="1300" b="0" i="0" u="none" strike="noStrike" kern="1200" cap="none" spc="0" normalizeH="0" baseline="0" noProof="0" dirty="0">
              <a:ln>
                <a:noFill/>
              </a:ln>
              <a:solidFill>
                <a:prstClr val="black"/>
              </a:solidFill>
              <a:effectLst/>
              <a:uLnTx/>
              <a:uFillTx/>
              <a:latin typeface="Times New Roman" panose="02020603050405020304" pitchFamily="18" charset="0"/>
              <a:ea typeface="MS PGothic" panose="020B0600070205080204" pitchFamily="34" charset="-128"/>
              <a:cs typeface="+mn-cs"/>
            </a:endParaRPr>
          </a:p>
        </p:txBody>
      </p:sp>
      <p:sp>
        <p:nvSpPr>
          <p:cNvPr id="33794" name="Rectangle 2"/>
          <p:cNvSpPr>
            <a:spLocks noGrp="1" noRot="1" noChangeAspect="1" noChangeArrowheads="1" noTextEdit="1"/>
          </p:cNvSpPr>
          <p:nvPr>
            <p:ph type="sldImg"/>
          </p:nvPr>
        </p:nvSpPr>
        <p:spPr>
          <a:ln/>
        </p:spPr>
      </p:sp>
      <p:sp>
        <p:nvSpPr>
          <p:cNvPr id="337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57025957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179" eaLnBrk="0" hangingPunct="0">
              <a:defRPr sz="2400">
                <a:solidFill>
                  <a:schemeClr val="tx1"/>
                </a:solidFill>
                <a:latin typeface="Helvetica" panose="020B0604020202020204" pitchFamily="34" charset="0"/>
                <a:ea typeface="MS PGothic" panose="020B0600070205080204" pitchFamily="34" charset="-128"/>
              </a:defRPr>
            </a:lvl1pPr>
            <a:lvl2pPr marL="742873" indent="-285721" defTabSz="930179" eaLnBrk="0" hangingPunct="0">
              <a:defRPr sz="2400">
                <a:solidFill>
                  <a:schemeClr val="tx1"/>
                </a:solidFill>
                <a:latin typeface="Helvetica" panose="020B0604020202020204" pitchFamily="34" charset="0"/>
                <a:ea typeface="MS PGothic" panose="020B0600070205080204" pitchFamily="34" charset="-128"/>
              </a:defRPr>
            </a:lvl2pPr>
            <a:lvl3pPr marL="1142883" indent="-228577" defTabSz="930179" eaLnBrk="0" hangingPunct="0">
              <a:defRPr sz="2400">
                <a:solidFill>
                  <a:schemeClr val="tx1"/>
                </a:solidFill>
                <a:latin typeface="Helvetica" panose="020B0604020202020204" pitchFamily="34" charset="0"/>
                <a:ea typeface="MS PGothic" panose="020B0600070205080204" pitchFamily="34" charset="-128"/>
              </a:defRPr>
            </a:lvl3pPr>
            <a:lvl4pPr marL="1600036" indent="-228577" defTabSz="930179" eaLnBrk="0" hangingPunct="0">
              <a:defRPr sz="2400">
                <a:solidFill>
                  <a:schemeClr val="tx1"/>
                </a:solidFill>
                <a:latin typeface="Helvetica" panose="020B0604020202020204" pitchFamily="34" charset="0"/>
                <a:ea typeface="MS PGothic" panose="020B0600070205080204" pitchFamily="34" charset="-128"/>
              </a:defRPr>
            </a:lvl4pPr>
            <a:lvl5pPr marL="2057189" indent="-228577" defTabSz="930179" eaLnBrk="0" hangingPunct="0">
              <a:defRPr sz="2400">
                <a:solidFill>
                  <a:schemeClr val="tx1"/>
                </a:solidFill>
                <a:latin typeface="Helvetica" panose="020B0604020202020204" pitchFamily="34" charset="0"/>
                <a:ea typeface="MS PGothic" panose="020B0600070205080204" pitchFamily="34" charset="-128"/>
              </a:defRPr>
            </a:lvl5pPr>
            <a:lvl6pPr marL="2514343"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496"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8649"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5802"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179" rtl="0" eaLnBrk="0" fontAlgn="base" latinLnBrk="0" hangingPunct="0">
              <a:lnSpc>
                <a:spcPct val="100000"/>
              </a:lnSpc>
              <a:spcBef>
                <a:spcPct val="0"/>
              </a:spcBef>
              <a:spcAft>
                <a:spcPct val="0"/>
              </a:spcAft>
              <a:buClrTx/>
              <a:buSzTx/>
              <a:buFontTx/>
              <a:buNone/>
              <a:tabLst/>
              <a:defRPr/>
            </a:pPr>
            <a:fld id="{6CB64798-7BD6-4B88-81ED-0C1AFAB11F92}" type="slidenum">
              <a:rPr kumimoji="0" lang="en-US" altLang="en-US" sz="1300" b="0" i="0" u="none" strike="noStrike" kern="1200" cap="none" spc="0" normalizeH="0" baseline="0" noProof="0">
                <a:ln>
                  <a:noFill/>
                </a:ln>
                <a:solidFill>
                  <a:prstClr val="black"/>
                </a:solidFill>
                <a:effectLst/>
                <a:uLnTx/>
                <a:uFillTx/>
                <a:latin typeface="Times New Roman" panose="02020603050405020304" pitchFamily="18" charset="0"/>
                <a:ea typeface="MS PGothic" panose="020B0600070205080204" pitchFamily="34" charset="-128"/>
                <a:cs typeface="+mn-cs"/>
              </a:rPr>
              <a:pPr marL="0" marR="0" lvl="0" indent="0" algn="r" defTabSz="930179" rtl="0" eaLnBrk="0" fontAlgn="base" latinLnBrk="0" hangingPunct="0">
                <a:lnSpc>
                  <a:spcPct val="100000"/>
                </a:lnSpc>
                <a:spcBef>
                  <a:spcPct val="0"/>
                </a:spcBef>
                <a:spcAft>
                  <a:spcPct val="0"/>
                </a:spcAft>
                <a:buClrTx/>
                <a:buSzTx/>
                <a:buFontTx/>
                <a:buNone/>
                <a:tabLst/>
                <a:defRPr/>
              </a:pPr>
              <a:t>77</a:t>
            </a:fld>
            <a:endParaRPr kumimoji="0" lang="en-US" altLang="en-US" sz="1300" b="0" i="0" u="none" strike="noStrike" kern="1200" cap="none" spc="0" normalizeH="0" baseline="0" noProof="0" dirty="0">
              <a:ln>
                <a:noFill/>
              </a:ln>
              <a:solidFill>
                <a:prstClr val="black"/>
              </a:solidFill>
              <a:effectLst/>
              <a:uLnTx/>
              <a:uFillTx/>
              <a:latin typeface="Times New Roman" panose="02020603050405020304" pitchFamily="18" charset="0"/>
              <a:ea typeface="MS PGothic" panose="020B0600070205080204" pitchFamily="34" charset="-128"/>
              <a:cs typeface="+mn-cs"/>
            </a:endParaRPr>
          </a:p>
        </p:txBody>
      </p:sp>
      <p:sp>
        <p:nvSpPr>
          <p:cNvPr id="33794" name="Rectangle 2"/>
          <p:cNvSpPr>
            <a:spLocks noGrp="1" noRot="1" noChangeAspect="1" noChangeArrowheads="1" noTextEdit="1"/>
          </p:cNvSpPr>
          <p:nvPr>
            <p:ph type="sldImg"/>
          </p:nvPr>
        </p:nvSpPr>
        <p:spPr>
          <a:ln/>
        </p:spPr>
      </p:sp>
      <p:sp>
        <p:nvSpPr>
          <p:cNvPr id="337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0966829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8CC393-D14A-DE9A-1057-9688C28901CB}"/>
            </a:ext>
          </a:extLst>
        </p:cNvPr>
        <p:cNvGrpSpPr/>
        <p:nvPr/>
      </p:nvGrpSpPr>
      <p:grpSpPr>
        <a:xfrm>
          <a:off x="0" y="0"/>
          <a:ext cx="0" cy="0"/>
          <a:chOff x="0" y="0"/>
          <a:chExt cx="0" cy="0"/>
        </a:xfrm>
      </p:grpSpPr>
      <p:sp>
        <p:nvSpPr>
          <p:cNvPr id="219137" name="Slide Image Placeholder 1">
            <a:extLst>
              <a:ext uri="{FF2B5EF4-FFF2-40B4-BE49-F238E27FC236}">
                <a16:creationId xmlns:a16="http://schemas.microsoft.com/office/drawing/2014/main" id="{C986A13A-630B-5BA2-E346-DDD0358A6634}"/>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a:extLst>
              <a:ext uri="{FF2B5EF4-FFF2-40B4-BE49-F238E27FC236}">
                <a16:creationId xmlns:a16="http://schemas.microsoft.com/office/drawing/2014/main" id="{1EC9C8DC-D264-3957-2B9F-E0E344DAFF1D}"/>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a:extLst>
              <a:ext uri="{FF2B5EF4-FFF2-40B4-BE49-F238E27FC236}">
                <a16:creationId xmlns:a16="http://schemas.microsoft.com/office/drawing/2014/main" id="{D4E9D666-0951-64A7-8093-EE2D336AF043}"/>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8</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45881178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DD8CB8-AE75-DCB8-31CC-A5DB91052117}"/>
            </a:ext>
          </a:extLst>
        </p:cNvPr>
        <p:cNvGrpSpPr/>
        <p:nvPr/>
      </p:nvGrpSpPr>
      <p:grpSpPr>
        <a:xfrm>
          <a:off x="0" y="0"/>
          <a:ext cx="0" cy="0"/>
          <a:chOff x="0" y="0"/>
          <a:chExt cx="0" cy="0"/>
        </a:xfrm>
      </p:grpSpPr>
      <p:sp>
        <p:nvSpPr>
          <p:cNvPr id="219137" name="Slide Image Placeholder 1">
            <a:extLst>
              <a:ext uri="{FF2B5EF4-FFF2-40B4-BE49-F238E27FC236}">
                <a16:creationId xmlns:a16="http://schemas.microsoft.com/office/drawing/2014/main" id="{76004EF6-6B47-1197-FEEF-7447ADD318A5}"/>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a:extLst>
              <a:ext uri="{FF2B5EF4-FFF2-40B4-BE49-F238E27FC236}">
                <a16:creationId xmlns:a16="http://schemas.microsoft.com/office/drawing/2014/main" id="{9E80E9A6-56E7-38AF-A79B-DD481AE1FD9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a:extLst>
              <a:ext uri="{FF2B5EF4-FFF2-40B4-BE49-F238E27FC236}">
                <a16:creationId xmlns:a16="http://schemas.microsoft.com/office/drawing/2014/main" id="{F6F35522-F004-2090-7BC3-0831C14EB78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86</a:t>
            </a:fld>
            <a:endParaRPr lang="en-US" altLang="en-US"/>
          </a:p>
        </p:txBody>
      </p:sp>
    </p:spTree>
    <p:extLst>
      <p:ext uri="{BB962C8B-B14F-4D97-AF65-F5344CB8AC3E}">
        <p14:creationId xmlns:p14="http://schemas.microsoft.com/office/powerpoint/2010/main" val="131587345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DF08FA-8E5B-C573-FEBD-5D1BB97C3E66}"/>
            </a:ext>
          </a:extLst>
        </p:cNvPr>
        <p:cNvGrpSpPr/>
        <p:nvPr/>
      </p:nvGrpSpPr>
      <p:grpSpPr>
        <a:xfrm>
          <a:off x="0" y="0"/>
          <a:ext cx="0" cy="0"/>
          <a:chOff x="0" y="0"/>
          <a:chExt cx="0" cy="0"/>
        </a:xfrm>
      </p:grpSpPr>
      <p:sp>
        <p:nvSpPr>
          <p:cNvPr id="219137" name="Slide Image Placeholder 1">
            <a:extLst>
              <a:ext uri="{FF2B5EF4-FFF2-40B4-BE49-F238E27FC236}">
                <a16:creationId xmlns:a16="http://schemas.microsoft.com/office/drawing/2014/main" id="{C28DE188-20E0-CD28-835A-29F94832581B}"/>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a:extLst>
              <a:ext uri="{FF2B5EF4-FFF2-40B4-BE49-F238E27FC236}">
                <a16:creationId xmlns:a16="http://schemas.microsoft.com/office/drawing/2014/main" id="{5C68A883-9FC7-6C52-EA5D-92F6F53D547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a:extLst>
              <a:ext uri="{FF2B5EF4-FFF2-40B4-BE49-F238E27FC236}">
                <a16:creationId xmlns:a16="http://schemas.microsoft.com/office/drawing/2014/main" id="{FA45554B-7F6A-FE5E-CAB8-85A187611DC9}"/>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89</a:t>
            </a:fld>
            <a:endParaRPr lang="en-US" altLang="en-US"/>
          </a:p>
        </p:txBody>
      </p:sp>
    </p:spTree>
    <p:extLst>
      <p:ext uri="{BB962C8B-B14F-4D97-AF65-F5344CB8AC3E}">
        <p14:creationId xmlns:p14="http://schemas.microsoft.com/office/powerpoint/2010/main" val="206757281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12B8D1-BB86-FC9D-7676-0F9EB456F056}"/>
            </a:ext>
          </a:extLst>
        </p:cNvPr>
        <p:cNvGrpSpPr/>
        <p:nvPr/>
      </p:nvGrpSpPr>
      <p:grpSpPr>
        <a:xfrm>
          <a:off x="0" y="0"/>
          <a:ext cx="0" cy="0"/>
          <a:chOff x="0" y="0"/>
          <a:chExt cx="0" cy="0"/>
        </a:xfrm>
      </p:grpSpPr>
      <p:sp>
        <p:nvSpPr>
          <p:cNvPr id="219137" name="Slide Image Placeholder 1">
            <a:extLst>
              <a:ext uri="{FF2B5EF4-FFF2-40B4-BE49-F238E27FC236}">
                <a16:creationId xmlns:a16="http://schemas.microsoft.com/office/drawing/2014/main" id="{836A445D-C478-26D9-2BDE-7E9720A8639C}"/>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a:extLst>
              <a:ext uri="{FF2B5EF4-FFF2-40B4-BE49-F238E27FC236}">
                <a16:creationId xmlns:a16="http://schemas.microsoft.com/office/drawing/2014/main" id="{F1270351-F489-27F5-F33A-2475F1275031}"/>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a:extLst>
              <a:ext uri="{FF2B5EF4-FFF2-40B4-BE49-F238E27FC236}">
                <a16:creationId xmlns:a16="http://schemas.microsoft.com/office/drawing/2014/main" id="{9E60AE6D-F5A6-4B9F-1FBB-928F80FF198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91</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84934193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82289B-F753-5F9D-3B94-19C607BF36C7}"/>
            </a:ext>
          </a:extLst>
        </p:cNvPr>
        <p:cNvGrpSpPr/>
        <p:nvPr/>
      </p:nvGrpSpPr>
      <p:grpSpPr>
        <a:xfrm>
          <a:off x="0" y="0"/>
          <a:ext cx="0" cy="0"/>
          <a:chOff x="0" y="0"/>
          <a:chExt cx="0" cy="0"/>
        </a:xfrm>
      </p:grpSpPr>
      <p:sp>
        <p:nvSpPr>
          <p:cNvPr id="219137" name="Slide Image Placeholder 1">
            <a:extLst>
              <a:ext uri="{FF2B5EF4-FFF2-40B4-BE49-F238E27FC236}">
                <a16:creationId xmlns:a16="http://schemas.microsoft.com/office/drawing/2014/main" id="{68D95CA0-F4DC-E3EC-4670-D0B0CA6BFFDD}"/>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a:extLst>
              <a:ext uri="{FF2B5EF4-FFF2-40B4-BE49-F238E27FC236}">
                <a16:creationId xmlns:a16="http://schemas.microsoft.com/office/drawing/2014/main" id="{6A874AAD-1166-4D38-A74E-5D445412429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a:extLst>
              <a:ext uri="{FF2B5EF4-FFF2-40B4-BE49-F238E27FC236}">
                <a16:creationId xmlns:a16="http://schemas.microsoft.com/office/drawing/2014/main" id="{9DA34EE7-4097-FA42-63D0-30F7EC417BF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100</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6380484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defRPr sz="1600">
                <a:solidFill>
                  <a:schemeClr val="tx1"/>
                </a:solidFill>
                <a:latin typeface="Helvetica" panose="020B0604020202020204" pitchFamily="34" charset="0"/>
                <a:ea typeface="ＭＳ Ｐゴシック" panose="020B0600070205080204" pitchFamily="34" charset="-128"/>
              </a:defRPr>
            </a:lvl1pPr>
            <a:lvl2pPr marL="742950" indent="-285750" defTabSz="928688">
              <a:defRPr sz="1600">
                <a:solidFill>
                  <a:schemeClr val="tx1"/>
                </a:solidFill>
                <a:latin typeface="Helvetica" panose="020B0604020202020204" pitchFamily="34" charset="0"/>
                <a:ea typeface="ＭＳ Ｐゴシック" panose="020B0600070205080204" pitchFamily="34" charset="-128"/>
              </a:defRPr>
            </a:lvl2pPr>
            <a:lvl3pPr marL="1143000" indent="-228600" defTabSz="928688">
              <a:defRPr sz="1600">
                <a:solidFill>
                  <a:schemeClr val="tx1"/>
                </a:solidFill>
                <a:latin typeface="Helvetica" panose="020B0604020202020204" pitchFamily="34" charset="0"/>
                <a:ea typeface="ＭＳ Ｐゴシック" panose="020B0600070205080204" pitchFamily="34" charset="-128"/>
              </a:defRPr>
            </a:lvl3pPr>
            <a:lvl4pPr marL="1600200" indent="-228600" defTabSz="928688">
              <a:defRPr sz="1600">
                <a:solidFill>
                  <a:schemeClr val="tx1"/>
                </a:solidFill>
                <a:latin typeface="Helvetica" panose="020B0604020202020204" pitchFamily="34" charset="0"/>
                <a:ea typeface="ＭＳ Ｐゴシック" panose="020B0600070205080204" pitchFamily="34" charset="-128"/>
              </a:defRPr>
            </a:lvl4pPr>
            <a:lvl5pPr marL="2057400" indent="-228600" defTabSz="928688">
              <a:defRPr sz="1600">
                <a:solidFill>
                  <a:schemeClr val="tx1"/>
                </a:solidFill>
                <a:latin typeface="Helvetica" panose="020B0604020202020204" pitchFamily="34" charset="0"/>
                <a:ea typeface="ＭＳ Ｐゴシック" panose="020B0600070205080204" pitchFamily="34" charset="-128"/>
              </a:defRPr>
            </a:lvl5pPr>
            <a:lvl6pPr marL="25146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8688" rtl="0" eaLnBrk="0" fontAlgn="base" latinLnBrk="0" hangingPunct="0">
              <a:lnSpc>
                <a:spcPct val="100000"/>
              </a:lnSpc>
              <a:spcBef>
                <a:spcPct val="0"/>
              </a:spcBef>
              <a:spcAft>
                <a:spcPct val="0"/>
              </a:spcAft>
              <a:buClrTx/>
              <a:buSzTx/>
              <a:buFontTx/>
              <a:buNone/>
              <a:tabLst/>
              <a:defRPr/>
            </a:pPr>
            <a:fld id="{32F97F58-FA04-4838-BA8D-1673429622FF}"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28688" rtl="0" eaLnBrk="0" fontAlgn="base" latinLnBrk="0" hangingPunct="0">
                <a:lnSpc>
                  <a:spcPct val="100000"/>
                </a:lnSpc>
                <a:spcBef>
                  <a:spcPct val="0"/>
                </a:spcBef>
                <a:spcAft>
                  <a:spcPct val="0"/>
                </a:spcAft>
                <a:buClrTx/>
                <a:buSzTx/>
                <a:buFontTx/>
                <a:buNone/>
                <a:tabLst/>
                <a:defRPr/>
              </a:pPr>
              <a:t>9</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11619" name="Rectangle 2"/>
          <p:cNvSpPr>
            <a:spLocks noGrp="1" noRot="1" noChangeAspect="1" noChangeArrowheads="1" noTextEdit="1"/>
          </p:cNvSpPr>
          <p:nvPr>
            <p:ph type="sldImg"/>
          </p:nvPr>
        </p:nvSpPr>
        <p:spPr>
          <a:ln/>
        </p:spPr>
      </p:sp>
      <p:sp>
        <p:nvSpPr>
          <p:cNvPr id="111620"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defRPr sz="1600">
                <a:solidFill>
                  <a:schemeClr val="tx1"/>
                </a:solidFill>
                <a:latin typeface="Helvetica" panose="020B0604020202020204" pitchFamily="34" charset="0"/>
                <a:ea typeface="ＭＳ Ｐゴシック" panose="020B0600070205080204" pitchFamily="34" charset="-128"/>
              </a:defRPr>
            </a:lvl1pPr>
            <a:lvl2pPr marL="742950" indent="-285750" defTabSz="928688">
              <a:defRPr sz="1600">
                <a:solidFill>
                  <a:schemeClr val="tx1"/>
                </a:solidFill>
                <a:latin typeface="Helvetica" panose="020B0604020202020204" pitchFamily="34" charset="0"/>
                <a:ea typeface="ＭＳ Ｐゴシック" panose="020B0600070205080204" pitchFamily="34" charset="-128"/>
              </a:defRPr>
            </a:lvl2pPr>
            <a:lvl3pPr marL="1143000" indent="-228600" defTabSz="928688">
              <a:defRPr sz="1600">
                <a:solidFill>
                  <a:schemeClr val="tx1"/>
                </a:solidFill>
                <a:latin typeface="Helvetica" panose="020B0604020202020204" pitchFamily="34" charset="0"/>
                <a:ea typeface="ＭＳ Ｐゴシック" panose="020B0600070205080204" pitchFamily="34" charset="-128"/>
              </a:defRPr>
            </a:lvl3pPr>
            <a:lvl4pPr marL="1600200" indent="-228600" defTabSz="928688">
              <a:defRPr sz="1600">
                <a:solidFill>
                  <a:schemeClr val="tx1"/>
                </a:solidFill>
                <a:latin typeface="Helvetica" panose="020B0604020202020204" pitchFamily="34" charset="0"/>
                <a:ea typeface="ＭＳ Ｐゴシック" panose="020B0600070205080204" pitchFamily="34" charset="-128"/>
              </a:defRPr>
            </a:lvl4pPr>
            <a:lvl5pPr marL="2057400" indent="-228600" defTabSz="928688">
              <a:defRPr sz="1600">
                <a:solidFill>
                  <a:schemeClr val="tx1"/>
                </a:solidFill>
                <a:latin typeface="Helvetica" panose="020B0604020202020204" pitchFamily="34" charset="0"/>
                <a:ea typeface="ＭＳ Ｐゴシック" panose="020B0600070205080204" pitchFamily="34" charset="-128"/>
              </a:defRPr>
            </a:lvl5pPr>
            <a:lvl6pPr marL="25146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8688" rtl="0" eaLnBrk="0" fontAlgn="base" latinLnBrk="0" hangingPunct="0">
              <a:lnSpc>
                <a:spcPct val="100000"/>
              </a:lnSpc>
              <a:spcBef>
                <a:spcPct val="0"/>
              </a:spcBef>
              <a:spcAft>
                <a:spcPct val="0"/>
              </a:spcAft>
              <a:buClrTx/>
              <a:buSzTx/>
              <a:buFontTx/>
              <a:buNone/>
              <a:tabLst/>
              <a:defRPr/>
            </a:pPr>
            <a:fld id="{2E8ABFFE-D826-4EF9-B15D-4180085C23C7}"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28688" rtl="0" eaLnBrk="0" fontAlgn="base" latinLnBrk="0" hangingPunct="0">
                <a:lnSpc>
                  <a:spcPct val="100000"/>
                </a:lnSpc>
                <a:spcBef>
                  <a:spcPct val="0"/>
                </a:spcBef>
                <a:spcAft>
                  <a:spcPct val="0"/>
                </a:spcAft>
                <a:buClrTx/>
                <a:buSzTx/>
                <a:buFontTx/>
                <a:buNone/>
                <a:tabLst/>
                <a:defRPr/>
              </a:pPr>
              <a:t>10</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defRPr sz="1600">
                <a:solidFill>
                  <a:schemeClr val="tx1"/>
                </a:solidFill>
                <a:latin typeface="Helvetica" panose="020B0604020202020204" pitchFamily="34" charset="0"/>
                <a:ea typeface="ＭＳ Ｐゴシック" panose="020B0600070205080204" pitchFamily="34" charset="-128"/>
              </a:defRPr>
            </a:lvl1pPr>
            <a:lvl2pPr marL="742950" indent="-285750" defTabSz="928688">
              <a:defRPr sz="1600">
                <a:solidFill>
                  <a:schemeClr val="tx1"/>
                </a:solidFill>
                <a:latin typeface="Helvetica" panose="020B0604020202020204" pitchFamily="34" charset="0"/>
                <a:ea typeface="ＭＳ Ｐゴシック" panose="020B0600070205080204" pitchFamily="34" charset="-128"/>
              </a:defRPr>
            </a:lvl2pPr>
            <a:lvl3pPr marL="1143000" indent="-228600" defTabSz="928688">
              <a:defRPr sz="1600">
                <a:solidFill>
                  <a:schemeClr val="tx1"/>
                </a:solidFill>
                <a:latin typeface="Helvetica" panose="020B0604020202020204" pitchFamily="34" charset="0"/>
                <a:ea typeface="ＭＳ Ｐゴシック" panose="020B0600070205080204" pitchFamily="34" charset="-128"/>
              </a:defRPr>
            </a:lvl3pPr>
            <a:lvl4pPr marL="1600200" indent="-228600" defTabSz="928688">
              <a:defRPr sz="1600">
                <a:solidFill>
                  <a:schemeClr val="tx1"/>
                </a:solidFill>
                <a:latin typeface="Helvetica" panose="020B0604020202020204" pitchFamily="34" charset="0"/>
                <a:ea typeface="ＭＳ Ｐゴシック" panose="020B0600070205080204" pitchFamily="34" charset="-128"/>
              </a:defRPr>
            </a:lvl4pPr>
            <a:lvl5pPr marL="2057400" indent="-228600" defTabSz="928688">
              <a:defRPr sz="1600">
                <a:solidFill>
                  <a:schemeClr val="tx1"/>
                </a:solidFill>
                <a:latin typeface="Helvetica" panose="020B0604020202020204" pitchFamily="34" charset="0"/>
                <a:ea typeface="ＭＳ Ｐゴシック" panose="020B0600070205080204" pitchFamily="34" charset="-128"/>
              </a:defRPr>
            </a:lvl5pPr>
            <a:lvl6pPr marL="25146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8688" rtl="0" eaLnBrk="0" fontAlgn="base" latinLnBrk="0" hangingPunct="0">
              <a:lnSpc>
                <a:spcPct val="100000"/>
              </a:lnSpc>
              <a:spcBef>
                <a:spcPct val="0"/>
              </a:spcBef>
              <a:spcAft>
                <a:spcPct val="0"/>
              </a:spcAft>
              <a:buClrTx/>
              <a:buSzTx/>
              <a:buFontTx/>
              <a:buNone/>
              <a:tabLst/>
              <a:defRPr/>
            </a:pPr>
            <a:fld id="{CA9C970B-8220-4517-837F-B56840EC81F1}"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28688" rtl="0" eaLnBrk="0" fontAlgn="base" latinLnBrk="0" hangingPunct="0">
                <a:lnSpc>
                  <a:spcPct val="100000"/>
                </a:lnSpc>
                <a:spcBef>
                  <a:spcPct val="0"/>
                </a:spcBef>
                <a:spcAft>
                  <a:spcPct val="0"/>
                </a:spcAft>
                <a:buClrTx/>
                <a:buSzTx/>
                <a:buFontTx/>
                <a:buNone/>
                <a:tabLst/>
                <a:defRPr/>
              </a:pPr>
              <a:t>11</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13667" name="Rectangle 2"/>
          <p:cNvSpPr>
            <a:spLocks noGrp="1" noRot="1" noChangeAspect="1" noChangeArrowheads="1" noTextEdit="1"/>
          </p:cNvSpPr>
          <p:nvPr>
            <p:ph type="sldImg"/>
          </p:nvPr>
        </p:nvSpPr>
        <p:spPr>
          <a:ln/>
        </p:spPr>
      </p:sp>
      <p:sp>
        <p:nvSpPr>
          <p:cNvPr id="113668"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7.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839200" cy="4038600"/>
          </a:xfrm>
          <a:prstGeom prst="rect">
            <a:avLst/>
          </a:prstGeo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a:extLst>
              <a:ext uri="{FF2B5EF4-FFF2-40B4-BE49-F238E27FC236}">
                <a16:creationId xmlns:a16="http://schemas.microsoft.com/office/drawing/2014/main" id="{F05F4A72-606B-984B-907B-5BEA9B53E5C0}"/>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Tree>
    <p:extLst>
      <p:ext uri="{BB962C8B-B14F-4D97-AF65-F5344CB8AC3E}">
        <p14:creationId xmlns:p14="http://schemas.microsoft.com/office/powerpoint/2010/main" val="268763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336F2EBE-FF5F-4F9D-A3C2-A59A92D7809D}"/>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a:pPr>
                <a:defRPr/>
              </a:pPr>
              <a:t>‹#›</a:t>
            </a:fld>
            <a:endParaRPr lang="en-US" altLang="en-US"/>
          </a:p>
        </p:txBody>
      </p:sp>
    </p:spTree>
    <p:extLst>
      <p:ext uri="{BB962C8B-B14F-4D97-AF65-F5344CB8AC3E}">
        <p14:creationId xmlns:p14="http://schemas.microsoft.com/office/powerpoint/2010/main" val="30413743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4389"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A6D4A7F0-1138-4608-80AA-D0A6F5D41187}"/>
              </a:ext>
            </a:extLst>
          </p:cNvPr>
          <p:cNvSpPr>
            <a:spLocks noGrp="1" noChangeArrowheads="1"/>
          </p:cNvSpPr>
          <p:nvPr>
            <p:ph type="sldNum" sz="quarter" idx="10"/>
          </p:nvPr>
        </p:nvSpPr>
        <p:spPr>
          <a:ln/>
        </p:spPr>
        <p:txBody>
          <a:bodyPr/>
          <a:lstStyle>
            <a:lvl1pPr>
              <a:defRPr/>
            </a:lvl1pPr>
          </a:lstStyle>
          <a:p>
            <a:pPr>
              <a:defRPr/>
            </a:pPr>
            <a:fld id="{00852D5F-D37B-4E9D-98AD-511A1ABBD6A9}" type="slidenum">
              <a:rPr lang="en-US" altLang="en-US"/>
              <a:pPr>
                <a:defRPr/>
              </a:pPr>
              <a:t>‹#›</a:t>
            </a:fld>
            <a:endParaRPr lang="en-US" altLang="en-US"/>
          </a:p>
        </p:txBody>
      </p:sp>
    </p:spTree>
    <p:extLst>
      <p:ext uri="{BB962C8B-B14F-4D97-AF65-F5344CB8AC3E}">
        <p14:creationId xmlns:p14="http://schemas.microsoft.com/office/powerpoint/2010/main" val="422856192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6DFCFB3-6710-4DD2-8404-7E55A930F352}"/>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a:pPr>
                <a:defRPr/>
              </a:pPr>
              <a:t>‹#›</a:t>
            </a:fld>
            <a:endParaRPr lang="en-US" altLang="en-US"/>
          </a:p>
        </p:txBody>
      </p:sp>
    </p:spTree>
    <p:extLst>
      <p:ext uri="{BB962C8B-B14F-4D97-AF65-F5344CB8AC3E}">
        <p14:creationId xmlns:p14="http://schemas.microsoft.com/office/powerpoint/2010/main" val="39013143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86395196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BE8099E-18A5-481A-9697-216087BE0676}"/>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a:pPr>
                <a:defRPr/>
              </a:pPr>
              <a:t>‹#›</a:t>
            </a:fld>
            <a:endParaRPr lang="en-US" altLang="en-US"/>
          </a:p>
        </p:txBody>
      </p:sp>
    </p:spTree>
    <p:extLst>
      <p:ext uri="{BB962C8B-B14F-4D97-AF65-F5344CB8AC3E}">
        <p14:creationId xmlns:p14="http://schemas.microsoft.com/office/powerpoint/2010/main" val="110226703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7E2C57D-1205-411A-BA90-DF60A810F6DB}"/>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a:pPr>
                <a:defRPr/>
              </a:pPr>
              <a:t>‹#›</a:t>
            </a:fld>
            <a:endParaRPr lang="en-US" altLang="en-US"/>
          </a:p>
        </p:txBody>
      </p:sp>
    </p:spTree>
    <p:extLst>
      <p:ext uri="{BB962C8B-B14F-4D97-AF65-F5344CB8AC3E}">
        <p14:creationId xmlns:p14="http://schemas.microsoft.com/office/powerpoint/2010/main" val="9113977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9EB6957-06EE-46F8-A450-3DB417A1F8A6}"/>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a:pPr>
                <a:defRPr/>
              </a:pPr>
              <a:t>‹#›</a:t>
            </a:fld>
            <a:endParaRPr lang="en-US" altLang="en-US"/>
          </a:p>
        </p:txBody>
      </p:sp>
    </p:spTree>
    <p:extLst>
      <p:ext uri="{BB962C8B-B14F-4D97-AF65-F5344CB8AC3E}">
        <p14:creationId xmlns:p14="http://schemas.microsoft.com/office/powerpoint/2010/main" val="286707383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85C950AD-734E-45C7-8042-5795FFAD6750}"/>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a:pPr>
                <a:defRPr/>
              </a:pPr>
              <a:t>‹#›</a:t>
            </a:fld>
            <a:endParaRPr lang="en-US" altLang="en-US"/>
          </a:p>
        </p:txBody>
      </p:sp>
    </p:spTree>
    <p:extLst>
      <p:ext uri="{BB962C8B-B14F-4D97-AF65-F5344CB8AC3E}">
        <p14:creationId xmlns:p14="http://schemas.microsoft.com/office/powerpoint/2010/main" val="63525793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7A7A2CD-B5B0-4CF6-8038-339B0E99E366}"/>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a:pPr>
                <a:defRPr/>
              </a:pPr>
              <a:t>‹#›</a:t>
            </a:fld>
            <a:endParaRPr lang="en-US" altLang="en-US"/>
          </a:p>
        </p:txBody>
      </p:sp>
    </p:spTree>
    <p:extLst>
      <p:ext uri="{BB962C8B-B14F-4D97-AF65-F5344CB8AC3E}">
        <p14:creationId xmlns:p14="http://schemas.microsoft.com/office/powerpoint/2010/main" val="142269198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30317905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wo Columna">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
        <p:nvSpPr>
          <p:cNvPr id="3" name="Title 1">
            <a:extLst>
              <a:ext uri="{FF2B5EF4-FFF2-40B4-BE49-F238E27FC236}">
                <a16:creationId xmlns:a16="http://schemas.microsoft.com/office/drawing/2014/main" id="{FFB43658-48CD-764C-86BF-302575415EF4}"/>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
        <p:nvSpPr>
          <p:cNvPr id="4" name="Content Placeholder 2">
            <a:extLst>
              <a:ext uri="{FF2B5EF4-FFF2-40B4-BE49-F238E27FC236}">
                <a16:creationId xmlns:a16="http://schemas.microsoft.com/office/drawing/2014/main" id="{FF6F2A81-D24A-A44F-8915-B9DC7FC2AE67}"/>
              </a:ext>
            </a:extLst>
          </p:cNvPr>
          <p:cNvSpPr>
            <a:spLocks noGrp="1"/>
          </p:cNvSpPr>
          <p:nvPr>
            <p:ph idx="1"/>
          </p:nvPr>
        </p:nvSpPr>
        <p:spPr>
          <a:xfrm>
            <a:off x="152400"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0D255CA6-4B6D-7842-85B8-A423C0C60A30}"/>
              </a:ext>
            </a:extLst>
          </p:cNvPr>
          <p:cNvSpPr>
            <a:spLocks noGrp="1"/>
          </p:cNvSpPr>
          <p:nvPr>
            <p:ph idx="10"/>
          </p:nvPr>
        </p:nvSpPr>
        <p:spPr>
          <a:xfrm>
            <a:off x="4606103"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6926432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9" y="0"/>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997713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768351" y="820342"/>
            <a:ext cx="7707313" cy="3677840"/>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3640930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336F2EBE-FF5F-4F9D-A3C2-A59A92D7809D}"/>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a:pPr>
                <a:defRPr/>
              </a:pPr>
              <a:t>‹#›</a:t>
            </a:fld>
            <a:endParaRPr lang="en-US" altLang="en-US"/>
          </a:p>
        </p:txBody>
      </p:sp>
    </p:spTree>
    <p:extLst>
      <p:ext uri="{BB962C8B-B14F-4D97-AF65-F5344CB8AC3E}">
        <p14:creationId xmlns:p14="http://schemas.microsoft.com/office/powerpoint/2010/main" val="311211834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4389"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A6D4A7F0-1138-4608-80AA-D0A6F5D41187}"/>
              </a:ext>
            </a:extLst>
          </p:cNvPr>
          <p:cNvSpPr>
            <a:spLocks noGrp="1" noChangeArrowheads="1"/>
          </p:cNvSpPr>
          <p:nvPr>
            <p:ph type="sldNum" sz="quarter" idx="10"/>
          </p:nvPr>
        </p:nvSpPr>
        <p:spPr>
          <a:ln/>
        </p:spPr>
        <p:txBody>
          <a:bodyPr/>
          <a:lstStyle>
            <a:lvl1pPr>
              <a:defRPr/>
            </a:lvl1pPr>
          </a:lstStyle>
          <a:p>
            <a:pPr>
              <a:defRPr/>
            </a:pPr>
            <a:fld id="{00852D5F-D37B-4E9D-98AD-511A1ABBD6A9}" type="slidenum">
              <a:rPr lang="en-US" altLang="en-US"/>
              <a:pPr>
                <a:defRPr/>
              </a:pPr>
              <a:t>‹#›</a:t>
            </a:fld>
            <a:endParaRPr lang="en-US" altLang="en-US"/>
          </a:p>
        </p:txBody>
      </p:sp>
    </p:spTree>
    <p:extLst>
      <p:ext uri="{BB962C8B-B14F-4D97-AF65-F5344CB8AC3E}">
        <p14:creationId xmlns:p14="http://schemas.microsoft.com/office/powerpoint/2010/main" val="125977767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6DFCFB3-6710-4DD2-8404-7E55A930F352}"/>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a:pPr>
                <a:defRPr/>
              </a:pPr>
              <a:t>‹#›</a:t>
            </a:fld>
            <a:endParaRPr lang="en-US" altLang="en-US"/>
          </a:p>
        </p:txBody>
      </p:sp>
    </p:spTree>
    <p:extLst>
      <p:ext uri="{BB962C8B-B14F-4D97-AF65-F5344CB8AC3E}">
        <p14:creationId xmlns:p14="http://schemas.microsoft.com/office/powerpoint/2010/main" val="268445108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106797510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BE8099E-18A5-481A-9697-216087BE0676}"/>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a:pPr>
                <a:defRPr/>
              </a:pPr>
              <a:t>‹#›</a:t>
            </a:fld>
            <a:endParaRPr lang="en-US" altLang="en-US"/>
          </a:p>
        </p:txBody>
      </p:sp>
    </p:spTree>
    <p:extLst>
      <p:ext uri="{BB962C8B-B14F-4D97-AF65-F5344CB8AC3E}">
        <p14:creationId xmlns:p14="http://schemas.microsoft.com/office/powerpoint/2010/main" val="74042217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7E2C57D-1205-411A-BA90-DF60A810F6DB}"/>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a:pPr>
                <a:defRPr/>
              </a:pPr>
              <a:t>‹#›</a:t>
            </a:fld>
            <a:endParaRPr lang="en-US" altLang="en-US"/>
          </a:p>
        </p:txBody>
      </p:sp>
    </p:spTree>
    <p:extLst>
      <p:ext uri="{BB962C8B-B14F-4D97-AF65-F5344CB8AC3E}">
        <p14:creationId xmlns:p14="http://schemas.microsoft.com/office/powerpoint/2010/main" val="191592986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9EB6957-06EE-46F8-A450-3DB417A1F8A6}"/>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a:pPr>
                <a:defRPr/>
              </a:pPr>
              <a:t>‹#›</a:t>
            </a:fld>
            <a:endParaRPr lang="en-US" altLang="en-US"/>
          </a:p>
        </p:txBody>
      </p:sp>
    </p:spTree>
    <p:extLst>
      <p:ext uri="{BB962C8B-B14F-4D97-AF65-F5344CB8AC3E}">
        <p14:creationId xmlns:p14="http://schemas.microsoft.com/office/powerpoint/2010/main" val="399763741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85C950AD-734E-45C7-8042-5795FFAD6750}"/>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a:pPr>
                <a:defRPr/>
              </a:pPr>
              <a:t>‹#›</a:t>
            </a:fld>
            <a:endParaRPr lang="en-US" altLang="en-US"/>
          </a:p>
        </p:txBody>
      </p:sp>
    </p:spTree>
    <p:extLst>
      <p:ext uri="{BB962C8B-B14F-4D97-AF65-F5344CB8AC3E}">
        <p14:creationId xmlns:p14="http://schemas.microsoft.com/office/powerpoint/2010/main" val="552849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63574420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7A7A2CD-B5B0-4CF6-8038-339B0E99E366}"/>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a:pPr>
                <a:defRPr/>
              </a:pPr>
              <a:t>‹#›</a:t>
            </a:fld>
            <a:endParaRPr lang="en-US" altLang="en-US"/>
          </a:p>
        </p:txBody>
      </p:sp>
    </p:spTree>
    <p:extLst>
      <p:ext uri="{BB962C8B-B14F-4D97-AF65-F5344CB8AC3E}">
        <p14:creationId xmlns:p14="http://schemas.microsoft.com/office/powerpoint/2010/main" val="162962830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22647239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9" y="1"/>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4315839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768351" y="820342"/>
            <a:ext cx="7707313" cy="3677840"/>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7088934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336F2EBE-FF5F-4F9D-A3C2-A59A92D7809D}"/>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a:pPr>
                <a:defRPr/>
              </a:pPr>
              <a:t>‹#›</a:t>
            </a:fld>
            <a:endParaRPr lang="en-US" altLang="en-US"/>
          </a:p>
        </p:txBody>
      </p:sp>
    </p:spTree>
    <p:extLst>
      <p:ext uri="{BB962C8B-B14F-4D97-AF65-F5344CB8AC3E}">
        <p14:creationId xmlns:p14="http://schemas.microsoft.com/office/powerpoint/2010/main" val="378645866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4388"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6"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A6D4A7F0-1138-4608-80AA-D0A6F5D41187}"/>
              </a:ext>
            </a:extLst>
          </p:cNvPr>
          <p:cNvSpPr>
            <a:spLocks noGrp="1" noChangeArrowheads="1"/>
          </p:cNvSpPr>
          <p:nvPr>
            <p:ph type="sldNum" sz="quarter" idx="10"/>
          </p:nvPr>
        </p:nvSpPr>
        <p:spPr>
          <a:ln/>
        </p:spPr>
        <p:txBody>
          <a:bodyPr/>
          <a:lstStyle>
            <a:lvl1pPr>
              <a:defRPr/>
            </a:lvl1pPr>
          </a:lstStyle>
          <a:p>
            <a:pPr>
              <a:defRPr/>
            </a:pPr>
            <a:fld id="{00852D5F-D37B-4E9D-98AD-511A1ABBD6A9}" type="slidenum">
              <a:rPr lang="en-US" altLang="en-US"/>
              <a:pPr>
                <a:defRPr/>
              </a:pPr>
              <a:t>‹#›</a:t>
            </a:fld>
            <a:endParaRPr lang="en-US" altLang="en-US"/>
          </a:p>
        </p:txBody>
      </p:sp>
    </p:spTree>
    <p:extLst>
      <p:ext uri="{BB962C8B-B14F-4D97-AF65-F5344CB8AC3E}">
        <p14:creationId xmlns:p14="http://schemas.microsoft.com/office/powerpoint/2010/main" val="40137459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6DFCFB3-6710-4DD2-8404-7E55A930F352}"/>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a:pPr>
                <a:defRPr/>
              </a:pPr>
              <a:t>‹#›</a:t>
            </a:fld>
            <a:endParaRPr lang="en-US" altLang="en-US"/>
          </a:p>
        </p:txBody>
      </p:sp>
    </p:spTree>
    <p:extLst>
      <p:ext uri="{BB962C8B-B14F-4D97-AF65-F5344CB8AC3E}">
        <p14:creationId xmlns:p14="http://schemas.microsoft.com/office/powerpoint/2010/main" val="77258917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227039509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BE8099E-18A5-481A-9697-216087BE0676}"/>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a:pPr>
                <a:defRPr/>
              </a:pPr>
              <a:t>‹#›</a:t>
            </a:fld>
            <a:endParaRPr lang="en-US" altLang="en-US"/>
          </a:p>
        </p:txBody>
      </p:sp>
    </p:spTree>
    <p:extLst>
      <p:ext uri="{BB962C8B-B14F-4D97-AF65-F5344CB8AC3E}">
        <p14:creationId xmlns:p14="http://schemas.microsoft.com/office/powerpoint/2010/main" val="281218297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9"/>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7E2C57D-1205-411A-BA90-DF60A810F6DB}"/>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a:pPr>
                <a:defRPr/>
              </a:pPr>
              <a:t>‹#›</a:t>
            </a:fld>
            <a:endParaRPr lang="en-US" altLang="en-US"/>
          </a:p>
        </p:txBody>
      </p:sp>
    </p:spTree>
    <p:extLst>
      <p:ext uri="{BB962C8B-B14F-4D97-AF65-F5344CB8AC3E}">
        <p14:creationId xmlns:p14="http://schemas.microsoft.com/office/powerpoint/2010/main" val="14490362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a:lvl1pPr>
          </a:lstStyle>
          <a:p>
            <a:fld id="{80CC6A0C-5777-6141-8161-40A51E54DA25}" type="datetimeFigureOut">
              <a:rPr lang="en-US" altLang="en-US"/>
              <a:pPr/>
              <a:t>4/13/25</a:t>
            </a:fld>
            <a:endParaRPr lang="en-US" alt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a:lvl1pPr>
          </a:lstStyle>
          <a:p>
            <a:fld id="{BB1B0572-E7E6-434E-BFB5-5CD3555E83A4}"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87825194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9EB6957-06EE-46F8-A450-3DB417A1F8A6}"/>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a:pPr>
                <a:defRPr/>
              </a:pPr>
              <a:t>‹#›</a:t>
            </a:fld>
            <a:endParaRPr lang="en-US" altLang="en-US"/>
          </a:p>
        </p:txBody>
      </p:sp>
    </p:spTree>
    <p:extLst>
      <p:ext uri="{BB962C8B-B14F-4D97-AF65-F5344CB8AC3E}">
        <p14:creationId xmlns:p14="http://schemas.microsoft.com/office/powerpoint/2010/main" val="22772983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85C950AD-734E-45C7-8042-5795FFAD6750}"/>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a:pPr>
                <a:defRPr/>
              </a:pPr>
              <a:t>‹#›</a:t>
            </a:fld>
            <a:endParaRPr lang="en-US" altLang="en-US"/>
          </a:p>
        </p:txBody>
      </p:sp>
    </p:spTree>
    <p:extLst>
      <p:ext uri="{BB962C8B-B14F-4D97-AF65-F5344CB8AC3E}">
        <p14:creationId xmlns:p14="http://schemas.microsoft.com/office/powerpoint/2010/main" val="142018007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7A7A2CD-B5B0-4CF6-8038-339B0E99E366}"/>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a:pPr>
                <a:defRPr/>
              </a:pPr>
              <a:t>‹#›</a:t>
            </a:fld>
            <a:endParaRPr lang="en-US" altLang="en-US"/>
          </a:p>
        </p:txBody>
      </p:sp>
    </p:spTree>
    <p:extLst>
      <p:ext uri="{BB962C8B-B14F-4D97-AF65-F5344CB8AC3E}">
        <p14:creationId xmlns:p14="http://schemas.microsoft.com/office/powerpoint/2010/main" val="173196496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391447048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8" y="0"/>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505239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768350" y="820342"/>
            <a:ext cx="7707313" cy="3677840"/>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0411385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336F2EBE-FF5F-4F9D-A3C2-A59A92D7809D}"/>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a:pPr>
                <a:defRPr/>
              </a:pPr>
              <a:t>‹#›</a:t>
            </a:fld>
            <a:endParaRPr lang="en-US" altLang="en-US"/>
          </a:p>
        </p:txBody>
      </p:sp>
    </p:spTree>
    <p:extLst>
      <p:ext uri="{BB962C8B-B14F-4D97-AF65-F5344CB8AC3E}">
        <p14:creationId xmlns:p14="http://schemas.microsoft.com/office/powerpoint/2010/main" val="394635842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4389"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A6D4A7F0-1138-4608-80AA-D0A6F5D41187}"/>
              </a:ext>
            </a:extLst>
          </p:cNvPr>
          <p:cNvSpPr>
            <a:spLocks noGrp="1" noChangeArrowheads="1"/>
          </p:cNvSpPr>
          <p:nvPr>
            <p:ph type="sldNum" sz="quarter" idx="10"/>
          </p:nvPr>
        </p:nvSpPr>
        <p:spPr>
          <a:ln/>
        </p:spPr>
        <p:txBody>
          <a:bodyPr/>
          <a:lstStyle>
            <a:lvl1pPr>
              <a:defRPr/>
            </a:lvl1pPr>
          </a:lstStyle>
          <a:p>
            <a:pPr>
              <a:defRPr/>
            </a:pPr>
            <a:fld id="{00852D5F-D37B-4E9D-98AD-511A1ABBD6A9}" type="slidenum">
              <a:rPr lang="en-US" altLang="en-US"/>
              <a:pPr>
                <a:defRPr/>
              </a:pPr>
              <a:t>‹#›</a:t>
            </a:fld>
            <a:endParaRPr lang="en-US" altLang="en-US"/>
          </a:p>
        </p:txBody>
      </p:sp>
    </p:spTree>
    <p:extLst>
      <p:ext uri="{BB962C8B-B14F-4D97-AF65-F5344CB8AC3E}">
        <p14:creationId xmlns:p14="http://schemas.microsoft.com/office/powerpoint/2010/main" val="344282410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6DFCFB3-6710-4DD2-8404-7E55A930F352}"/>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a:pPr>
                <a:defRPr/>
              </a:pPr>
              <a:t>‹#›</a:t>
            </a:fld>
            <a:endParaRPr lang="en-US" altLang="en-US"/>
          </a:p>
        </p:txBody>
      </p:sp>
    </p:spTree>
    <p:extLst>
      <p:ext uri="{BB962C8B-B14F-4D97-AF65-F5344CB8AC3E}">
        <p14:creationId xmlns:p14="http://schemas.microsoft.com/office/powerpoint/2010/main" val="361589470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13673918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01FA5FD1-732F-9047-B0F4-603D0EAC5CB0}" type="datetimeFigureOut">
              <a:rPr lang="en-US" altLang="en-US"/>
              <a:pPr/>
              <a:t>4/13/25</a:t>
            </a:fld>
            <a:endParaRPr lang="en-US" altLang="en-US"/>
          </a:p>
        </p:txBody>
      </p:sp>
      <p:sp>
        <p:nvSpPr>
          <p:cNvPr id="6"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1108703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BE8099E-18A5-481A-9697-216087BE0676}"/>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a:pPr>
                <a:defRPr/>
              </a:pPr>
              <a:t>‹#›</a:t>
            </a:fld>
            <a:endParaRPr lang="en-US" altLang="en-US"/>
          </a:p>
        </p:txBody>
      </p:sp>
    </p:spTree>
    <p:extLst>
      <p:ext uri="{BB962C8B-B14F-4D97-AF65-F5344CB8AC3E}">
        <p14:creationId xmlns:p14="http://schemas.microsoft.com/office/powerpoint/2010/main" val="178132866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7E2C57D-1205-411A-BA90-DF60A810F6DB}"/>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a:pPr>
                <a:defRPr/>
              </a:pPr>
              <a:t>‹#›</a:t>
            </a:fld>
            <a:endParaRPr lang="en-US" altLang="en-US"/>
          </a:p>
        </p:txBody>
      </p:sp>
    </p:spTree>
    <p:extLst>
      <p:ext uri="{BB962C8B-B14F-4D97-AF65-F5344CB8AC3E}">
        <p14:creationId xmlns:p14="http://schemas.microsoft.com/office/powerpoint/2010/main" val="125274871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9EB6957-06EE-46F8-A450-3DB417A1F8A6}"/>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a:pPr>
                <a:defRPr/>
              </a:pPr>
              <a:t>‹#›</a:t>
            </a:fld>
            <a:endParaRPr lang="en-US" altLang="en-US"/>
          </a:p>
        </p:txBody>
      </p:sp>
    </p:spTree>
    <p:extLst>
      <p:ext uri="{BB962C8B-B14F-4D97-AF65-F5344CB8AC3E}">
        <p14:creationId xmlns:p14="http://schemas.microsoft.com/office/powerpoint/2010/main" val="285272318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85C950AD-734E-45C7-8042-5795FFAD6750}"/>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a:pPr>
                <a:defRPr/>
              </a:pPr>
              <a:t>‹#›</a:t>
            </a:fld>
            <a:endParaRPr lang="en-US" altLang="en-US"/>
          </a:p>
        </p:txBody>
      </p:sp>
    </p:spTree>
    <p:extLst>
      <p:ext uri="{BB962C8B-B14F-4D97-AF65-F5344CB8AC3E}">
        <p14:creationId xmlns:p14="http://schemas.microsoft.com/office/powerpoint/2010/main" val="156746689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7A7A2CD-B5B0-4CF6-8038-339B0E99E366}"/>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a:pPr>
                <a:defRPr/>
              </a:pPr>
              <a:t>‹#›</a:t>
            </a:fld>
            <a:endParaRPr lang="en-US" altLang="en-US"/>
          </a:p>
        </p:txBody>
      </p:sp>
    </p:spTree>
    <p:extLst>
      <p:ext uri="{BB962C8B-B14F-4D97-AF65-F5344CB8AC3E}">
        <p14:creationId xmlns:p14="http://schemas.microsoft.com/office/powerpoint/2010/main" val="162665192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233486029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839200" cy="4038600"/>
          </a:xfrm>
          <a:prstGeom prst="rect">
            <a:avLst/>
          </a:prstGeo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a:extLst>
              <a:ext uri="{FF2B5EF4-FFF2-40B4-BE49-F238E27FC236}">
                <a16:creationId xmlns:a16="http://schemas.microsoft.com/office/drawing/2014/main" id="{F05F4A72-606B-984B-907B-5BEA9B53E5C0}"/>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Tree>
    <p:extLst>
      <p:ext uri="{BB962C8B-B14F-4D97-AF65-F5344CB8AC3E}">
        <p14:creationId xmlns:p14="http://schemas.microsoft.com/office/powerpoint/2010/main" val="379429618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wo Columna">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
        <p:nvSpPr>
          <p:cNvPr id="3" name="Title 1">
            <a:extLst>
              <a:ext uri="{FF2B5EF4-FFF2-40B4-BE49-F238E27FC236}">
                <a16:creationId xmlns:a16="http://schemas.microsoft.com/office/drawing/2014/main" id="{FFB43658-48CD-764C-86BF-302575415EF4}"/>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
        <p:nvSpPr>
          <p:cNvPr id="4" name="Content Placeholder 2">
            <a:extLst>
              <a:ext uri="{FF2B5EF4-FFF2-40B4-BE49-F238E27FC236}">
                <a16:creationId xmlns:a16="http://schemas.microsoft.com/office/drawing/2014/main" id="{FF6F2A81-D24A-A44F-8915-B9DC7FC2AE67}"/>
              </a:ext>
            </a:extLst>
          </p:cNvPr>
          <p:cNvSpPr>
            <a:spLocks noGrp="1"/>
          </p:cNvSpPr>
          <p:nvPr>
            <p:ph idx="1"/>
          </p:nvPr>
        </p:nvSpPr>
        <p:spPr>
          <a:xfrm>
            <a:off x="152400"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0D255CA6-4B6D-7842-85B8-A423C0C60A30}"/>
              </a:ext>
            </a:extLst>
          </p:cNvPr>
          <p:cNvSpPr>
            <a:spLocks noGrp="1"/>
          </p:cNvSpPr>
          <p:nvPr>
            <p:ph idx="10"/>
          </p:nvPr>
        </p:nvSpPr>
        <p:spPr>
          <a:xfrm>
            <a:off x="4606103"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7037962"/>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26892832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a:lvl1pPr>
          </a:lstStyle>
          <a:p>
            <a:fld id="{80CC6A0C-5777-6141-8161-40A51E54DA25}" type="datetimeFigureOut">
              <a:rPr lang="en-US" altLang="en-US"/>
              <a:pPr/>
              <a:t>4/13/25</a:t>
            </a:fld>
            <a:endParaRPr lang="en-US" alt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a:lvl1pPr>
          </a:lstStyle>
          <a:p>
            <a:fld id="{BB1B0572-E7E6-434E-BFB5-5CD3555E83A4}"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3492342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D56D54B9-89B7-A248-9210-3C9346164D0F}" type="datetimeFigureOut">
              <a:rPr lang="en-US" altLang="en-US"/>
              <a:pPr/>
              <a:t>4/13/25</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B5559CE1-75A0-2043-A1BB-26E32B46DEB8}" type="slidenum">
              <a:rPr lang="en-US" altLang="en-US"/>
              <a:pPr/>
              <a:t>‹#›</a:t>
            </a:fld>
            <a:endParaRPr lang="en-US" altLang="en-US"/>
          </a:p>
        </p:txBody>
      </p:sp>
    </p:spTree>
    <p:extLst>
      <p:ext uri="{BB962C8B-B14F-4D97-AF65-F5344CB8AC3E}">
        <p14:creationId xmlns:p14="http://schemas.microsoft.com/office/powerpoint/2010/main" val="165622041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01FA5FD1-732F-9047-B0F4-603D0EAC5CB0}" type="datetimeFigureOut">
              <a:rPr lang="en-US" altLang="en-US"/>
              <a:pPr/>
              <a:t>4/13/25</a:t>
            </a:fld>
            <a:endParaRPr lang="en-US" altLang="en-US"/>
          </a:p>
        </p:txBody>
      </p:sp>
      <p:sp>
        <p:nvSpPr>
          <p:cNvPr id="6"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1382055589"/>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D56D54B9-89B7-A248-9210-3C9346164D0F}" type="datetimeFigureOut">
              <a:rPr lang="en-US" altLang="en-US"/>
              <a:pPr/>
              <a:t>4/13/25</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B5559CE1-75A0-2043-A1BB-26E32B46DEB8}" type="slidenum">
              <a:rPr lang="en-US" altLang="en-US"/>
              <a:pPr/>
              <a:t>‹#›</a:t>
            </a:fld>
            <a:endParaRPr lang="en-US" altLang="en-US"/>
          </a:p>
        </p:txBody>
      </p:sp>
    </p:spTree>
    <p:extLst>
      <p:ext uri="{BB962C8B-B14F-4D97-AF65-F5344CB8AC3E}">
        <p14:creationId xmlns:p14="http://schemas.microsoft.com/office/powerpoint/2010/main" val="2881341958"/>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EBE5339B-726A-CF41-B4A0-6109F9D8F0EB}" type="datetimeFigureOut">
              <a:rPr lang="en-US" altLang="en-US"/>
              <a:pPr/>
              <a:t>4/13/25</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5ED28FB-5F5E-B441-A1E3-774C424C6E37}" type="slidenum">
              <a:rPr lang="en-US" altLang="en-US"/>
              <a:pPr/>
              <a:t>‹#›</a:t>
            </a:fld>
            <a:endParaRPr lang="en-US" altLang="en-US"/>
          </a:p>
        </p:txBody>
      </p:sp>
    </p:spTree>
    <p:extLst>
      <p:ext uri="{BB962C8B-B14F-4D97-AF65-F5344CB8AC3E}">
        <p14:creationId xmlns:p14="http://schemas.microsoft.com/office/powerpoint/2010/main" val="2234451373"/>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457200" y="1200150"/>
            <a:ext cx="8229600" cy="3394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7BBC359C-8B98-904F-955B-7B675E601B13}" type="datetimeFigureOut">
              <a:rPr lang="en-US" altLang="en-US"/>
              <a:pPr/>
              <a:t>4/13/25</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9A8E8E7-A6E1-1A4E-BFDF-C30BFEC4FA62}" type="slidenum">
              <a:rPr lang="en-US" altLang="en-US"/>
              <a:pPr/>
              <a:t>‹#›</a:t>
            </a:fld>
            <a:endParaRPr lang="en-US" altLang="en-US"/>
          </a:p>
        </p:txBody>
      </p:sp>
    </p:spTree>
    <p:extLst>
      <p:ext uri="{BB962C8B-B14F-4D97-AF65-F5344CB8AC3E}">
        <p14:creationId xmlns:p14="http://schemas.microsoft.com/office/powerpoint/2010/main" val="3355115811"/>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8" y="0"/>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236558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768350" y="820342"/>
            <a:ext cx="7707313" cy="3677840"/>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74259902"/>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336F2EBE-FF5F-4F9D-A3C2-A59A92D7809D}"/>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a:pPr>
                <a:defRPr/>
              </a:pPr>
              <a:t>‹#›</a:t>
            </a:fld>
            <a:endParaRPr lang="en-US" altLang="en-US"/>
          </a:p>
        </p:txBody>
      </p:sp>
    </p:spTree>
    <p:extLst>
      <p:ext uri="{BB962C8B-B14F-4D97-AF65-F5344CB8AC3E}">
        <p14:creationId xmlns:p14="http://schemas.microsoft.com/office/powerpoint/2010/main" val="4029974826"/>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4389"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A6D4A7F0-1138-4608-80AA-D0A6F5D41187}"/>
              </a:ext>
            </a:extLst>
          </p:cNvPr>
          <p:cNvSpPr>
            <a:spLocks noGrp="1" noChangeArrowheads="1"/>
          </p:cNvSpPr>
          <p:nvPr>
            <p:ph type="sldNum" sz="quarter" idx="10"/>
          </p:nvPr>
        </p:nvSpPr>
        <p:spPr>
          <a:ln/>
        </p:spPr>
        <p:txBody>
          <a:bodyPr/>
          <a:lstStyle>
            <a:lvl1pPr>
              <a:defRPr/>
            </a:lvl1pPr>
          </a:lstStyle>
          <a:p>
            <a:pPr>
              <a:defRPr/>
            </a:pPr>
            <a:fld id="{00852D5F-D37B-4E9D-98AD-511A1ABBD6A9}" type="slidenum">
              <a:rPr lang="en-US" altLang="en-US"/>
              <a:pPr>
                <a:defRPr/>
              </a:pPr>
              <a:t>‹#›</a:t>
            </a:fld>
            <a:endParaRPr lang="en-US" altLang="en-US"/>
          </a:p>
        </p:txBody>
      </p:sp>
    </p:spTree>
    <p:extLst>
      <p:ext uri="{BB962C8B-B14F-4D97-AF65-F5344CB8AC3E}">
        <p14:creationId xmlns:p14="http://schemas.microsoft.com/office/powerpoint/2010/main" val="1624989948"/>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6DFCFB3-6710-4DD2-8404-7E55A930F352}"/>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a:pPr>
                <a:defRPr/>
              </a:pPr>
              <a:t>‹#›</a:t>
            </a:fld>
            <a:endParaRPr lang="en-US" altLang="en-US"/>
          </a:p>
        </p:txBody>
      </p:sp>
    </p:spTree>
    <p:extLst>
      <p:ext uri="{BB962C8B-B14F-4D97-AF65-F5344CB8AC3E}">
        <p14:creationId xmlns:p14="http://schemas.microsoft.com/office/powerpoint/2010/main" val="3737469982"/>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6603085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EBE5339B-726A-CF41-B4A0-6109F9D8F0EB}" type="datetimeFigureOut">
              <a:rPr lang="en-US" altLang="en-US"/>
              <a:pPr/>
              <a:t>4/13/25</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5ED28FB-5F5E-B441-A1E3-774C424C6E37}" type="slidenum">
              <a:rPr lang="en-US" altLang="en-US"/>
              <a:pPr/>
              <a:t>‹#›</a:t>
            </a:fld>
            <a:endParaRPr lang="en-US" altLang="en-US"/>
          </a:p>
        </p:txBody>
      </p:sp>
    </p:spTree>
    <p:extLst>
      <p:ext uri="{BB962C8B-B14F-4D97-AF65-F5344CB8AC3E}">
        <p14:creationId xmlns:p14="http://schemas.microsoft.com/office/powerpoint/2010/main" val="413398456"/>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BE8099E-18A5-481A-9697-216087BE0676}"/>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a:pPr>
                <a:defRPr/>
              </a:pPr>
              <a:t>‹#›</a:t>
            </a:fld>
            <a:endParaRPr lang="en-US" altLang="en-US"/>
          </a:p>
        </p:txBody>
      </p:sp>
    </p:spTree>
    <p:extLst>
      <p:ext uri="{BB962C8B-B14F-4D97-AF65-F5344CB8AC3E}">
        <p14:creationId xmlns:p14="http://schemas.microsoft.com/office/powerpoint/2010/main" val="3210011715"/>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7E2C57D-1205-411A-BA90-DF60A810F6DB}"/>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a:pPr>
                <a:defRPr/>
              </a:pPr>
              <a:t>‹#›</a:t>
            </a:fld>
            <a:endParaRPr lang="en-US" altLang="en-US"/>
          </a:p>
        </p:txBody>
      </p:sp>
    </p:spTree>
    <p:extLst>
      <p:ext uri="{BB962C8B-B14F-4D97-AF65-F5344CB8AC3E}">
        <p14:creationId xmlns:p14="http://schemas.microsoft.com/office/powerpoint/2010/main" val="127727289"/>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9EB6957-06EE-46F8-A450-3DB417A1F8A6}"/>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a:pPr>
                <a:defRPr/>
              </a:pPr>
              <a:t>‹#›</a:t>
            </a:fld>
            <a:endParaRPr lang="en-US" altLang="en-US"/>
          </a:p>
        </p:txBody>
      </p:sp>
    </p:spTree>
    <p:extLst>
      <p:ext uri="{BB962C8B-B14F-4D97-AF65-F5344CB8AC3E}">
        <p14:creationId xmlns:p14="http://schemas.microsoft.com/office/powerpoint/2010/main" val="17418560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85C950AD-734E-45C7-8042-5795FFAD6750}"/>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a:pPr>
                <a:defRPr/>
              </a:pPr>
              <a:t>‹#›</a:t>
            </a:fld>
            <a:endParaRPr lang="en-US" altLang="en-US"/>
          </a:p>
        </p:txBody>
      </p:sp>
    </p:spTree>
    <p:extLst>
      <p:ext uri="{BB962C8B-B14F-4D97-AF65-F5344CB8AC3E}">
        <p14:creationId xmlns:p14="http://schemas.microsoft.com/office/powerpoint/2010/main" val="3101177395"/>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7A7A2CD-B5B0-4CF6-8038-339B0E99E366}"/>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a:pPr>
                <a:defRPr/>
              </a:pPr>
              <a:t>‹#›</a:t>
            </a:fld>
            <a:endParaRPr lang="en-US" altLang="en-US"/>
          </a:p>
        </p:txBody>
      </p:sp>
    </p:spTree>
    <p:extLst>
      <p:ext uri="{BB962C8B-B14F-4D97-AF65-F5344CB8AC3E}">
        <p14:creationId xmlns:p14="http://schemas.microsoft.com/office/powerpoint/2010/main" val="2603726768"/>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31156108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9" y="0"/>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03953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768351" y="820342"/>
            <a:ext cx="7707313" cy="3677840"/>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515513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emf"/></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5.xml"/><Relationship Id="rId13" Type="http://schemas.openxmlformats.org/officeDocument/2006/relationships/theme" Target="../theme/theme2.xml"/><Relationship Id="rId3" Type="http://schemas.openxmlformats.org/officeDocument/2006/relationships/slideLayout" Target="../slideLayouts/slideLayout10.xml"/><Relationship Id="rId7" Type="http://schemas.openxmlformats.org/officeDocument/2006/relationships/slideLayout" Target="../slideLayouts/slideLayout14.xml"/><Relationship Id="rId12" Type="http://schemas.openxmlformats.org/officeDocument/2006/relationships/slideLayout" Target="../slideLayouts/slideLayout19.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11" Type="http://schemas.openxmlformats.org/officeDocument/2006/relationships/slideLayout" Target="../slideLayouts/slideLayout18.xml"/><Relationship Id="rId5" Type="http://schemas.openxmlformats.org/officeDocument/2006/relationships/slideLayout" Target="../slideLayouts/slideLayout12.xml"/><Relationship Id="rId10" Type="http://schemas.openxmlformats.org/officeDocument/2006/relationships/slideLayout" Target="../slideLayouts/slideLayout17.xml"/><Relationship Id="rId4" Type="http://schemas.openxmlformats.org/officeDocument/2006/relationships/slideLayout" Target="../slideLayouts/slideLayout11.xml"/><Relationship Id="rId9" Type="http://schemas.openxmlformats.org/officeDocument/2006/relationships/slideLayout" Target="../slideLayouts/slideLayout16.xml"/><Relationship Id="rId14" Type="http://schemas.openxmlformats.org/officeDocument/2006/relationships/image" Target="../media/image2.jpe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theme" Target="../theme/theme3.xml"/><Relationship Id="rId3" Type="http://schemas.openxmlformats.org/officeDocument/2006/relationships/slideLayout" Target="../slideLayouts/slideLayout22.xml"/><Relationship Id="rId7" Type="http://schemas.openxmlformats.org/officeDocument/2006/relationships/slideLayout" Target="../slideLayouts/slideLayout26.xml"/><Relationship Id="rId12" Type="http://schemas.openxmlformats.org/officeDocument/2006/relationships/slideLayout" Target="../slideLayouts/slideLayout31.xml"/><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0" Type="http://schemas.openxmlformats.org/officeDocument/2006/relationships/slideLayout" Target="../slideLayouts/slideLayout29.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image" Target="../media/image2.jpe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9.xml"/><Relationship Id="rId13" Type="http://schemas.openxmlformats.org/officeDocument/2006/relationships/theme" Target="../theme/theme4.xml"/><Relationship Id="rId3" Type="http://schemas.openxmlformats.org/officeDocument/2006/relationships/slideLayout" Target="../slideLayouts/slideLayout34.xml"/><Relationship Id="rId7" Type="http://schemas.openxmlformats.org/officeDocument/2006/relationships/slideLayout" Target="../slideLayouts/slideLayout38.xml"/><Relationship Id="rId12" Type="http://schemas.openxmlformats.org/officeDocument/2006/relationships/slideLayout" Target="../slideLayouts/slideLayout43.xml"/><Relationship Id="rId2" Type="http://schemas.openxmlformats.org/officeDocument/2006/relationships/slideLayout" Target="../slideLayouts/slideLayout33.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5" Type="http://schemas.openxmlformats.org/officeDocument/2006/relationships/slideLayout" Target="../slideLayouts/slideLayout36.xml"/><Relationship Id="rId10" Type="http://schemas.openxmlformats.org/officeDocument/2006/relationships/slideLayout" Target="../slideLayouts/slideLayout41.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image" Target="../media/image2.jpe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1.xml"/><Relationship Id="rId13" Type="http://schemas.openxmlformats.org/officeDocument/2006/relationships/theme" Target="../theme/theme5.xml"/><Relationship Id="rId3" Type="http://schemas.openxmlformats.org/officeDocument/2006/relationships/slideLayout" Target="../slideLayouts/slideLayout46.xml"/><Relationship Id="rId7" Type="http://schemas.openxmlformats.org/officeDocument/2006/relationships/slideLayout" Target="../slideLayouts/slideLayout50.xml"/><Relationship Id="rId12" Type="http://schemas.openxmlformats.org/officeDocument/2006/relationships/slideLayout" Target="../slideLayouts/slideLayout55.xml"/><Relationship Id="rId2" Type="http://schemas.openxmlformats.org/officeDocument/2006/relationships/slideLayout" Target="../slideLayouts/slideLayout45.xml"/><Relationship Id="rId1" Type="http://schemas.openxmlformats.org/officeDocument/2006/relationships/slideLayout" Target="../slideLayouts/slideLayout44.xml"/><Relationship Id="rId6" Type="http://schemas.openxmlformats.org/officeDocument/2006/relationships/slideLayout" Target="../slideLayouts/slideLayout49.xml"/><Relationship Id="rId11" Type="http://schemas.openxmlformats.org/officeDocument/2006/relationships/slideLayout" Target="../slideLayouts/slideLayout54.xml"/><Relationship Id="rId5" Type="http://schemas.openxmlformats.org/officeDocument/2006/relationships/slideLayout" Target="../slideLayouts/slideLayout48.xml"/><Relationship Id="rId10" Type="http://schemas.openxmlformats.org/officeDocument/2006/relationships/slideLayout" Target="../slideLayouts/slideLayout53.xml"/><Relationship Id="rId4" Type="http://schemas.openxmlformats.org/officeDocument/2006/relationships/slideLayout" Target="../slideLayouts/slideLayout47.xml"/><Relationship Id="rId9" Type="http://schemas.openxmlformats.org/officeDocument/2006/relationships/slideLayout" Target="../slideLayouts/slideLayout52.xml"/><Relationship Id="rId14" Type="http://schemas.openxmlformats.org/officeDocument/2006/relationships/image" Target="../media/image2.jpeg"/></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3.xml"/><Relationship Id="rId3" Type="http://schemas.openxmlformats.org/officeDocument/2006/relationships/slideLayout" Target="../slideLayouts/slideLayout58.xml"/><Relationship Id="rId7" Type="http://schemas.openxmlformats.org/officeDocument/2006/relationships/slideLayout" Target="../slideLayouts/slideLayout62.xml"/><Relationship Id="rId2" Type="http://schemas.openxmlformats.org/officeDocument/2006/relationships/slideLayout" Target="../slideLayouts/slideLayout57.xml"/><Relationship Id="rId1" Type="http://schemas.openxmlformats.org/officeDocument/2006/relationships/slideLayout" Target="../slideLayouts/slideLayout56.xml"/><Relationship Id="rId6" Type="http://schemas.openxmlformats.org/officeDocument/2006/relationships/slideLayout" Target="../slideLayouts/slideLayout61.xml"/><Relationship Id="rId5" Type="http://schemas.openxmlformats.org/officeDocument/2006/relationships/slideLayout" Target="../slideLayouts/slideLayout60.xml"/><Relationship Id="rId10" Type="http://schemas.openxmlformats.org/officeDocument/2006/relationships/image" Target="../media/image1.emf"/><Relationship Id="rId4" Type="http://schemas.openxmlformats.org/officeDocument/2006/relationships/slideLayout" Target="../slideLayouts/slideLayout59.xml"/><Relationship Id="rId9"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1.xml"/><Relationship Id="rId13" Type="http://schemas.openxmlformats.org/officeDocument/2006/relationships/theme" Target="../theme/theme7.xml"/><Relationship Id="rId3" Type="http://schemas.openxmlformats.org/officeDocument/2006/relationships/slideLayout" Target="../slideLayouts/slideLayout66.xml"/><Relationship Id="rId7" Type="http://schemas.openxmlformats.org/officeDocument/2006/relationships/slideLayout" Target="../slideLayouts/slideLayout70.xml"/><Relationship Id="rId12" Type="http://schemas.openxmlformats.org/officeDocument/2006/relationships/slideLayout" Target="../slideLayouts/slideLayout75.xml"/><Relationship Id="rId2" Type="http://schemas.openxmlformats.org/officeDocument/2006/relationships/slideLayout" Target="../slideLayouts/slideLayout65.xml"/><Relationship Id="rId1" Type="http://schemas.openxmlformats.org/officeDocument/2006/relationships/slideLayout" Target="../slideLayouts/slideLayout64.xml"/><Relationship Id="rId6" Type="http://schemas.openxmlformats.org/officeDocument/2006/relationships/slideLayout" Target="../slideLayouts/slideLayout69.xml"/><Relationship Id="rId11" Type="http://schemas.openxmlformats.org/officeDocument/2006/relationships/slideLayout" Target="../slideLayouts/slideLayout74.xml"/><Relationship Id="rId5" Type="http://schemas.openxmlformats.org/officeDocument/2006/relationships/slideLayout" Target="../slideLayouts/slideLayout68.xml"/><Relationship Id="rId10" Type="http://schemas.openxmlformats.org/officeDocument/2006/relationships/slideLayout" Target="../slideLayouts/slideLayout73.xml"/><Relationship Id="rId4" Type="http://schemas.openxmlformats.org/officeDocument/2006/relationships/slideLayout" Target="../slideLayouts/slideLayout67.xml"/><Relationship Id="rId9" Type="http://schemas.openxmlformats.org/officeDocument/2006/relationships/slideLayout" Target="../slideLayouts/slideLayout72.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9" name="TextBox 11"/>
          <p:cNvSpPr txBox="1">
            <a:spLocks noChangeArrowheads="1"/>
          </p:cNvSpPr>
          <p:nvPr userDrawn="1"/>
        </p:nvSpPr>
        <p:spPr bwMode="auto">
          <a:xfrm>
            <a:off x="255588" y="4695825"/>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Introduction to Databases (S25): </a:t>
            </a:r>
            <a:r>
              <a:rPr lang="en-US" altLang="en-US" sz="1050" i="1" dirty="0">
                <a:solidFill>
                  <a:schemeClr val="bg1"/>
                </a:solidFill>
              </a:rPr>
              <a:t>Lecture 4 – ER(3), Relational(3), SQL (3)</a:t>
            </a:r>
            <a:br>
              <a:rPr lang="en-US" altLang="en-US" sz="1050" i="1" baseline="0" dirty="0">
                <a:solidFill>
                  <a:schemeClr val="bg1"/>
                </a:solidFill>
              </a:rPr>
            </a:br>
            <a:r>
              <a:rPr lang="de-DE" altLang="en-US" sz="900" i="1" dirty="0">
                <a:solidFill>
                  <a:schemeClr val="bg1"/>
                </a:solidFill>
              </a:rPr>
              <a:t>© Donald F. Ferguson, 2024</a:t>
            </a:r>
            <a:endParaRPr lang="en-US" altLang="en-US" sz="900" i="1" dirty="0">
              <a:solidFill>
                <a:schemeClr val="bg1"/>
              </a:solidFill>
            </a:endParaRPr>
          </a:p>
        </p:txBody>
      </p:sp>
      <p:pic>
        <p:nvPicPr>
          <p:cNvPr id="12" name="Picture 10"/>
          <p:cNvPicPr>
            <a:picLocks noChangeAspect="1"/>
          </p:cNvPicPr>
          <p:nvPr userDrawn="1"/>
        </p:nvPicPr>
        <p:blipFill>
          <a:blip r:embed="rId9">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Tree>
  </p:cSld>
  <p:clrMap bg1="lt1" tx1="dk1" bg2="lt2" tx2="dk2" accent1="accent1" accent2="accent2" accent3="accent3" accent4="accent4" accent5="accent5" accent6="accent6" hlink="hlink" folHlink="folHlink"/>
  <p:sldLayoutIdLst>
    <p:sldLayoutId id="2147493469" r:id="rId1"/>
    <p:sldLayoutId id="2147493474" r:id="rId2"/>
    <p:sldLayoutId id="2147493586" r:id="rId3"/>
    <p:sldLayoutId id="2147493478" r:id="rId4"/>
    <p:sldLayoutId id="2147493475" r:id="rId5"/>
    <p:sldLayoutId id="2147493476" r:id="rId6"/>
    <p:sldLayoutId id="2147493477" r:id="rId7"/>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6112478-D9B7-4D0D-ADE5-62D5EFAAFBBF}"/>
              </a:ext>
            </a:extLst>
          </p:cNvPr>
          <p:cNvSpPr>
            <a:spLocks noGrp="1" noChangeArrowheads="1"/>
          </p:cNvSpPr>
          <p:nvPr>
            <p:ph type="body" idx="1"/>
          </p:nvPr>
        </p:nvSpPr>
        <p:spPr bwMode="auto">
          <a:xfrm>
            <a:off x="773085" y="820342"/>
            <a:ext cx="7702579"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rgbClr val="002060"/>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userDrawn="1"/>
        </p:nvSpPr>
        <p:spPr bwMode="auto">
          <a:xfrm>
            <a:off x="4512847" y="4960144"/>
            <a:ext cx="381835"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2.</a:t>
            </a:r>
            <a:fld id="{669DE52E-05EC-4487-BE79-3F9A6A9F8797}"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362D880-06BD-4D02-876C-3226AC8E6F10}"/>
              </a:ext>
            </a:extLst>
          </p:cNvPr>
          <p:cNvSpPr>
            <a:spLocks/>
          </p:cNvSpPr>
          <p:nvPr/>
        </p:nvSpPr>
        <p:spPr bwMode="auto">
          <a:xfrm>
            <a:off x="8916988" y="4083844"/>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0" name="Picture 8" descr="Cover-6Ed"/>
          <p:cNvPicPr>
            <a:picLocks noChangeAspect="1" noChangeArrowheads="1"/>
          </p:cNvPicPr>
          <p:nvPr userDrawn="1"/>
        </p:nvPicPr>
        <p:blipFill>
          <a:blip r:embed="rId14"/>
          <a:stretch>
            <a:fillRect/>
          </a:stretch>
        </p:blipFill>
        <p:spPr bwMode="auto">
          <a:xfrm>
            <a:off x="5546" y="1"/>
            <a:ext cx="742012" cy="71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0763827"/>
      </p:ext>
    </p:extLst>
  </p:cSld>
  <p:clrMap bg1="lt1" tx1="dk1" bg2="lt2" tx2="dk2" accent1="accent1" accent2="accent2" accent3="accent3" accent4="accent4" accent5="accent5" accent6="accent6" hlink="hlink" folHlink="folHlink"/>
  <p:sldLayoutIdLst>
    <p:sldLayoutId id="2147493588" r:id="rId1"/>
    <p:sldLayoutId id="2147493589" r:id="rId2"/>
    <p:sldLayoutId id="2147493590" r:id="rId3"/>
    <p:sldLayoutId id="2147493591" r:id="rId4"/>
    <p:sldLayoutId id="2147493592" r:id="rId5"/>
    <p:sldLayoutId id="2147493593" r:id="rId6"/>
    <p:sldLayoutId id="2147493594" r:id="rId7"/>
    <p:sldLayoutId id="2147493595" r:id="rId8"/>
    <p:sldLayoutId id="2147493596" r:id="rId9"/>
    <p:sldLayoutId id="2147493597" r:id="rId10"/>
    <p:sldLayoutId id="2147493598" r:id="rId11"/>
    <p:sldLayoutId id="2147493599" r:id="rId12"/>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95000"/>
        <a:buFont typeface="Monotype Sorts" pitchFamily="-65" charset="2"/>
        <a:buChar char="l"/>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6112478-D9B7-4D0D-ADE5-62D5EFAAFBBF}"/>
              </a:ext>
            </a:extLst>
          </p:cNvPr>
          <p:cNvSpPr>
            <a:spLocks noGrp="1" noChangeArrowheads="1"/>
          </p:cNvSpPr>
          <p:nvPr>
            <p:ph type="body" idx="1"/>
          </p:nvPr>
        </p:nvSpPr>
        <p:spPr bwMode="auto">
          <a:xfrm>
            <a:off x="768351" y="820342"/>
            <a:ext cx="7707313"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rgbClr val="002060"/>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userDrawn="1"/>
        </p:nvSpPr>
        <p:spPr bwMode="auto">
          <a:xfrm>
            <a:off x="4512846" y="4960144"/>
            <a:ext cx="381835"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3.</a:t>
            </a:r>
            <a:fld id="{669DE52E-05EC-4487-BE79-3F9A6A9F8797}"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362D880-06BD-4D02-876C-3226AC8E6F10}"/>
              </a:ext>
            </a:extLst>
          </p:cNvPr>
          <p:cNvSpPr>
            <a:spLocks/>
          </p:cNvSpPr>
          <p:nvPr/>
        </p:nvSpPr>
        <p:spPr bwMode="auto">
          <a:xfrm>
            <a:off x="8916988" y="4083844"/>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0" name="Picture 8" descr="Cover-6Ed"/>
          <p:cNvPicPr>
            <a:picLocks noChangeAspect="1" noChangeArrowheads="1"/>
          </p:cNvPicPr>
          <p:nvPr userDrawn="1"/>
        </p:nvPicPr>
        <p:blipFill>
          <a:blip r:embed="rId14"/>
          <a:stretch>
            <a:fillRect/>
          </a:stretch>
        </p:blipFill>
        <p:spPr bwMode="auto">
          <a:xfrm>
            <a:off x="5546" y="1"/>
            <a:ext cx="742012" cy="71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48677385"/>
      </p:ext>
    </p:extLst>
  </p:cSld>
  <p:clrMap bg1="lt1" tx1="dk1" bg2="lt2" tx2="dk2" accent1="accent1" accent2="accent2" accent3="accent3" accent4="accent4" accent5="accent5" accent6="accent6" hlink="hlink" folHlink="folHlink"/>
  <p:sldLayoutIdLst>
    <p:sldLayoutId id="2147493618" r:id="rId1"/>
    <p:sldLayoutId id="2147493619" r:id="rId2"/>
    <p:sldLayoutId id="2147493620" r:id="rId3"/>
    <p:sldLayoutId id="2147493621" r:id="rId4"/>
    <p:sldLayoutId id="2147493622" r:id="rId5"/>
    <p:sldLayoutId id="2147493623" r:id="rId6"/>
    <p:sldLayoutId id="2147493624" r:id="rId7"/>
    <p:sldLayoutId id="2147493625" r:id="rId8"/>
    <p:sldLayoutId id="2147493626" r:id="rId9"/>
    <p:sldLayoutId id="2147493627" r:id="rId10"/>
    <p:sldLayoutId id="2147493628" r:id="rId11"/>
    <p:sldLayoutId id="2147493629" r:id="rId12"/>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95000"/>
        <a:buFont typeface="Monotype Sorts" pitchFamily="-65" charset="2"/>
        <a:buChar char="l"/>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6112478-D9B7-4D0D-ADE5-62D5EFAAFBBF}"/>
              </a:ext>
            </a:extLst>
          </p:cNvPr>
          <p:cNvSpPr>
            <a:spLocks noGrp="1" noChangeArrowheads="1"/>
          </p:cNvSpPr>
          <p:nvPr>
            <p:ph type="body" idx="1"/>
          </p:nvPr>
        </p:nvSpPr>
        <p:spPr bwMode="auto">
          <a:xfrm>
            <a:off x="747559" y="820342"/>
            <a:ext cx="7728105"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rgbClr val="002060"/>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7025878" y="4960145"/>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userDrawn="1"/>
        </p:nvSpPr>
        <p:spPr bwMode="auto">
          <a:xfrm>
            <a:off x="4512846" y="4960145"/>
            <a:ext cx="381836"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4.</a:t>
            </a:r>
            <a:fld id="{669DE52E-05EC-4487-BE79-3F9A6A9F8797}"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1" y="4960145"/>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362D880-06BD-4D02-876C-3226AC8E6F10}"/>
              </a:ext>
            </a:extLst>
          </p:cNvPr>
          <p:cNvSpPr>
            <a:spLocks/>
          </p:cNvSpPr>
          <p:nvPr/>
        </p:nvSpPr>
        <p:spPr bwMode="auto">
          <a:xfrm>
            <a:off x="8916988" y="4083845"/>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sz="1350"/>
          </a:p>
        </p:txBody>
      </p:sp>
      <p:pic>
        <p:nvPicPr>
          <p:cNvPr id="10" name="Picture 8" descr="Cover-6Ed"/>
          <p:cNvPicPr>
            <a:picLocks noChangeAspect="1" noChangeArrowheads="1"/>
          </p:cNvPicPr>
          <p:nvPr userDrawn="1"/>
        </p:nvPicPr>
        <p:blipFill>
          <a:blip r:embed="rId14"/>
          <a:stretch>
            <a:fillRect/>
          </a:stretch>
        </p:blipFill>
        <p:spPr bwMode="auto">
          <a:xfrm>
            <a:off x="5547" y="1"/>
            <a:ext cx="742012" cy="71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39814897"/>
      </p:ext>
    </p:extLst>
  </p:cSld>
  <p:clrMap bg1="lt1" tx1="dk1" bg2="lt2" tx2="dk2" accent1="accent1" accent2="accent2" accent3="accent3" accent4="accent4" accent5="accent5" accent6="accent6" hlink="hlink" folHlink="folHlink"/>
  <p:sldLayoutIdLst>
    <p:sldLayoutId id="2147493661" r:id="rId1"/>
    <p:sldLayoutId id="2147493662" r:id="rId2"/>
    <p:sldLayoutId id="2147493663" r:id="rId3"/>
    <p:sldLayoutId id="2147493664" r:id="rId4"/>
    <p:sldLayoutId id="2147493665" r:id="rId5"/>
    <p:sldLayoutId id="2147493666" r:id="rId6"/>
    <p:sldLayoutId id="2147493667" r:id="rId7"/>
    <p:sldLayoutId id="2147493668" r:id="rId8"/>
    <p:sldLayoutId id="2147493669" r:id="rId9"/>
    <p:sldLayoutId id="2147493670" r:id="rId10"/>
    <p:sldLayoutId id="2147493671" r:id="rId11"/>
    <p:sldLayoutId id="2147493672" r:id="rId12"/>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95000"/>
        <a:buFont typeface="Monotype Sorts" pitchFamily="-65" charset="2"/>
        <a:buChar char="l"/>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6112478-D9B7-4D0D-ADE5-62D5EFAAFBBF}"/>
              </a:ext>
            </a:extLst>
          </p:cNvPr>
          <p:cNvSpPr>
            <a:spLocks noGrp="1" noChangeArrowheads="1"/>
          </p:cNvSpPr>
          <p:nvPr>
            <p:ph type="body" idx="1"/>
          </p:nvPr>
        </p:nvSpPr>
        <p:spPr bwMode="auto">
          <a:xfrm>
            <a:off x="768350" y="820342"/>
            <a:ext cx="7707313"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rgbClr val="002060"/>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userDrawn="1"/>
        </p:nvSpPr>
        <p:spPr bwMode="auto">
          <a:xfrm>
            <a:off x="4512847" y="4960144"/>
            <a:ext cx="381835"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6.</a:t>
            </a:r>
            <a:fld id="{669DE52E-05EC-4487-BE79-3F9A6A9F8797}"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362D880-06BD-4D02-876C-3226AC8E6F10}"/>
              </a:ext>
            </a:extLst>
          </p:cNvPr>
          <p:cNvSpPr>
            <a:spLocks/>
          </p:cNvSpPr>
          <p:nvPr/>
        </p:nvSpPr>
        <p:spPr bwMode="auto">
          <a:xfrm>
            <a:off x="8916988" y="4083844"/>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0" name="Picture 8" descr="Cover-6Ed"/>
          <p:cNvPicPr>
            <a:picLocks noChangeAspect="1" noChangeArrowheads="1"/>
          </p:cNvPicPr>
          <p:nvPr userDrawn="1"/>
        </p:nvPicPr>
        <p:blipFill>
          <a:blip r:embed="rId14"/>
          <a:stretch>
            <a:fillRect/>
          </a:stretch>
        </p:blipFill>
        <p:spPr bwMode="auto">
          <a:xfrm>
            <a:off x="5546" y="1"/>
            <a:ext cx="742012" cy="71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83500072"/>
      </p:ext>
    </p:extLst>
  </p:cSld>
  <p:clrMap bg1="lt1" tx1="dk1" bg2="lt2" tx2="dk2" accent1="accent1" accent2="accent2" accent3="accent3" accent4="accent4" accent5="accent5" accent6="accent6" hlink="hlink" folHlink="folHlink"/>
  <p:sldLayoutIdLst>
    <p:sldLayoutId id="2147493674" r:id="rId1"/>
    <p:sldLayoutId id="2147493675" r:id="rId2"/>
    <p:sldLayoutId id="2147493676" r:id="rId3"/>
    <p:sldLayoutId id="2147493677" r:id="rId4"/>
    <p:sldLayoutId id="2147493678" r:id="rId5"/>
    <p:sldLayoutId id="2147493679" r:id="rId6"/>
    <p:sldLayoutId id="2147493680" r:id="rId7"/>
    <p:sldLayoutId id="2147493681" r:id="rId8"/>
    <p:sldLayoutId id="2147493682" r:id="rId9"/>
    <p:sldLayoutId id="2147493683" r:id="rId10"/>
    <p:sldLayoutId id="2147493684" r:id="rId11"/>
    <p:sldLayoutId id="2147493685" r:id="rId12"/>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10000"/>
        <a:buFont typeface="Wingdings" panose="05000000000000000000" pitchFamily="2" charset="2"/>
        <a:buChar char="§"/>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110000"/>
        <a:buFont typeface="Arial" panose="020B0604020202020204" pitchFamily="34" charset="0"/>
        <a:buChar char="•"/>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ingdings" panose="05000000000000000000" pitchFamily="2" charset="2"/>
        <a:buChar char="§"/>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Arial" panose="020B0604020202020204" pitchFamily="34"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Font typeface="Wingdings" panose="05000000000000000000" pitchFamily="2" charset="2"/>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9" name="TextBox 11"/>
          <p:cNvSpPr txBox="1">
            <a:spLocks noChangeArrowheads="1"/>
          </p:cNvSpPr>
          <p:nvPr userDrawn="1"/>
        </p:nvSpPr>
        <p:spPr bwMode="auto">
          <a:xfrm>
            <a:off x="255588" y="4695825"/>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1050" b="1">
                <a:solidFill>
                  <a:schemeClr val="bg1"/>
                </a:solidFill>
              </a:rPr>
              <a:pPr marL="0" marR="0" indent="0" algn="l" defTabSz="457200" rtl="0" eaLnBrk="1" fontAlgn="base" latinLnBrk="0" hangingPunct="1">
                <a:lnSpc>
                  <a:spcPct val="100000"/>
                </a:lnSpc>
                <a:spcBef>
                  <a:spcPct val="0"/>
                </a:spcBef>
                <a:spcAft>
                  <a:spcPct val="0"/>
                </a:spcAft>
                <a:buClrTx/>
                <a:buSzTx/>
                <a:buFontTx/>
                <a:buNone/>
                <a:tabLst/>
                <a:defRPr/>
              </a:pPr>
              <a:t>‹#›</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Introduction to Databases (S21): </a:t>
            </a:r>
            <a:r>
              <a:rPr lang="en-US" altLang="en-US" sz="1050" i="1" dirty="0">
                <a:solidFill>
                  <a:schemeClr val="bg1"/>
                </a:solidFill>
              </a:rPr>
              <a:t>Lecture 3: ER, Relational, SQL (III)</a:t>
            </a:r>
            <a:br>
              <a:rPr lang="en-US" altLang="en-US" sz="1050" i="1" baseline="0" dirty="0">
                <a:solidFill>
                  <a:schemeClr val="bg1"/>
                </a:solidFill>
              </a:rPr>
            </a:br>
            <a:r>
              <a:rPr lang="de-DE" altLang="en-US" sz="900" i="1" dirty="0">
                <a:solidFill>
                  <a:schemeClr val="bg1"/>
                </a:solidFill>
              </a:rPr>
              <a:t>© Donald F. Ferguson, 2020</a:t>
            </a:r>
            <a:endParaRPr lang="en-US" altLang="en-US" sz="900" i="1" dirty="0">
              <a:solidFill>
                <a:schemeClr val="bg1"/>
              </a:solidFill>
            </a:endParaRPr>
          </a:p>
        </p:txBody>
      </p:sp>
      <p:pic>
        <p:nvPicPr>
          <p:cNvPr id="12" name="Picture 10"/>
          <p:cNvPicPr>
            <a:picLocks noChangeAspect="1"/>
          </p:cNvPicPr>
          <p:nvPr userDrawn="1"/>
        </p:nvPicPr>
        <p:blipFill>
          <a:blip r:embed="rId10">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Tree>
    <p:extLst>
      <p:ext uri="{BB962C8B-B14F-4D97-AF65-F5344CB8AC3E}">
        <p14:creationId xmlns:p14="http://schemas.microsoft.com/office/powerpoint/2010/main" val="3428184818"/>
      </p:ext>
    </p:extLst>
  </p:cSld>
  <p:clrMap bg1="lt1" tx1="dk1" bg2="lt2" tx2="dk2" accent1="accent1" accent2="accent2" accent3="accent3" accent4="accent4" accent5="accent5" accent6="accent6" hlink="hlink" folHlink="folHlink"/>
  <p:sldLayoutIdLst>
    <p:sldLayoutId id="2147493687" r:id="rId1"/>
    <p:sldLayoutId id="2147493688" r:id="rId2"/>
    <p:sldLayoutId id="2147493689" r:id="rId3"/>
    <p:sldLayoutId id="2147493690" r:id="rId4"/>
    <p:sldLayoutId id="2147493691" r:id="rId5"/>
    <p:sldLayoutId id="2147493692" r:id="rId6"/>
    <p:sldLayoutId id="2147493693" r:id="rId7"/>
    <p:sldLayoutId id="2147493694" r:id="rId8"/>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6112478-D9B7-4D0D-ADE5-62D5EFAAFBBF}"/>
              </a:ext>
            </a:extLst>
          </p:cNvPr>
          <p:cNvSpPr>
            <a:spLocks noGrp="1" noChangeArrowheads="1"/>
          </p:cNvSpPr>
          <p:nvPr>
            <p:ph type="body" idx="1"/>
          </p:nvPr>
        </p:nvSpPr>
        <p:spPr bwMode="auto">
          <a:xfrm>
            <a:off x="747559" y="820342"/>
            <a:ext cx="7728105"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rgbClr val="002060"/>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userDrawn="1"/>
        </p:nvSpPr>
        <p:spPr bwMode="auto">
          <a:xfrm>
            <a:off x="4512847" y="4960144"/>
            <a:ext cx="381835"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4.</a:t>
            </a:r>
            <a:fld id="{669DE52E-05EC-4487-BE79-3F9A6A9F8797}"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362D880-06BD-4D02-876C-3226AC8E6F10}"/>
              </a:ext>
            </a:extLst>
          </p:cNvPr>
          <p:cNvSpPr>
            <a:spLocks/>
          </p:cNvSpPr>
          <p:nvPr/>
        </p:nvSpPr>
        <p:spPr bwMode="auto">
          <a:xfrm>
            <a:off x="8916988" y="4083844"/>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0" name="Picture 8" descr="Cover-6Ed"/>
          <p:cNvPicPr>
            <a:picLocks noChangeAspect="1" noChangeArrowheads="1"/>
          </p:cNvPicPr>
          <p:nvPr userDrawn="1"/>
        </p:nvPicPr>
        <p:blipFill>
          <a:blip r:embed="rId14"/>
          <a:stretch>
            <a:fillRect/>
          </a:stretch>
        </p:blipFill>
        <p:spPr bwMode="auto">
          <a:xfrm>
            <a:off x="5546" y="1"/>
            <a:ext cx="742012" cy="71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68174545"/>
      </p:ext>
    </p:extLst>
  </p:cSld>
  <p:clrMap bg1="lt1" tx1="dk1" bg2="lt2" tx2="dk2" accent1="accent1" accent2="accent2" accent3="accent3" accent4="accent4" accent5="accent5" accent6="accent6" hlink="hlink" folHlink="folHlink"/>
  <p:sldLayoutIdLst>
    <p:sldLayoutId id="2147493704" r:id="rId1"/>
    <p:sldLayoutId id="2147493705" r:id="rId2"/>
    <p:sldLayoutId id="2147493706" r:id="rId3"/>
    <p:sldLayoutId id="2147493707" r:id="rId4"/>
    <p:sldLayoutId id="2147493708" r:id="rId5"/>
    <p:sldLayoutId id="2147493709" r:id="rId6"/>
    <p:sldLayoutId id="2147493710" r:id="rId7"/>
    <p:sldLayoutId id="2147493711" r:id="rId8"/>
    <p:sldLayoutId id="2147493712" r:id="rId9"/>
    <p:sldLayoutId id="2147493713" r:id="rId10"/>
    <p:sldLayoutId id="2147493714" r:id="rId11"/>
    <p:sldLayoutId id="2147493715" r:id="rId12"/>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95000"/>
        <a:buFont typeface="Monotype Sorts" pitchFamily="-65" charset="2"/>
        <a:buChar char="l"/>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10.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8.xml"/><Relationship Id="rId1" Type="http://schemas.openxmlformats.org/officeDocument/2006/relationships/slideLayout" Target="../slideLayouts/slideLayout45.xml"/></Relationships>
</file>

<file path=ppt/slides/_rels/slide10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1.xml"/><Relationship Id="rId4" Type="http://schemas.openxmlformats.org/officeDocument/2006/relationships/image" Target="../media/image40.tiff"/></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9.xml"/><Relationship Id="rId1" Type="http://schemas.openxmlformats.org/officeDocument/2006/relationships/slideLayout" Target="../slideLayouts/slideLayout49.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www.geeksforgeeks.org/constraints-on-relational-database-model/" TargetMode="Externa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5.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2.xml"/><Relationship Id="rId1" Type="http://schemas.openxmlformats.org/officeDocument/2006/relationships/slideLayout" Target="../slideLayouts/slideLayout45.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50.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50.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3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3.xml"/></Relationships>
</file>

<file path=ppt/slides/_rels/slide4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1.xml"/></Relationships>
</file>

<file path=ppt/slides/_rels/slide4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30.xml"/><Relationship Id="rId1" Type="http://schemas.openxmlformats.org/officeDocument/2006/relationships/slideLayout" Target="../slideLayouts/slideLayout21.xml"/><Relationship Id="rId4" Type="http://schemas.openxmlformats.org/officeDocument/2006/relationships/image" Target="../media/image23.jpeg"/></Relationships>
</file>

<file path=ppt/slides/_rels/slide46.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5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1.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5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5.xml"/></Relationships>
</file>

<file path=ppt/slides/_rels/slide53.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36.xml"/><Relationship Id="rId1" Type="http://schemas.openxmlformats.org/officeDocument/2006/relationships/slideLayout" Target="../slideLayouts/slideLayout65.xml"/><Relationship Id="rId4" Type="http://schemas.openxmlformats.org/officeDocument/2006/relationships/image" Target="../media/image27.jpeg"/></Relationships>
</file>

<file path=ppt/slides/_rels/slide5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37.xml"/><Relationship Id="rId1" Type="http://schemas.openxmlformats.org/officeDocument/2006/relationships/slideLayout" Target="../slideLayouts/slideLayout65.xml"/></Relationships>
</file>

<file path=ppt/slides/_rels/slide55.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38.xml"/><Relationship Id="rId1" Type="http://schemas.openxmlformats.org/officeDocument/2006/relationships/slideLayout" Target="../slideLayouts/slideLayout65.xml"/></Relationships>
</file>

<file path=ppt/slides/_rels/slide56.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39.xml"/><Relationship Id="rId1" Type="http://schemas.openxmlformats.org/officeDocument/2006/relationships/slideLayout" Target="../slideLayouts/slideLayout65.xml"/></Relationships>
</file>

<file path=ppt/slides/_rels/slide57.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40.xml"/><Relationship Id="rId1" Type="http://schemas.openxmlformats.org/officeDocument/2006/relationships/slideLayout" Target="../slideLayouts/slideLayout65.xml"/></Relationships>
</file>

<file path=ppt/slides/_rels/slide58.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41.xml"/><Relationship Id="rId1" Type="http://schemas.openxmlformats.org/officeDocument/2006/relationships/slideLayout" Target="../slideLayouts/slideLayout65.xml"/><Relationship Id="rId4" Type="http://schemas.openxmlformats.org/officeDocument/2006/relationships/image" Target="../media/image33.jpeg"/></Relationships>
</file>

<file path=ppt/slides/_rels/slide59.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42.xml"/><Relationship Id="rId1" Type="http://schemas.openxmlformats.org/officeDocument/2006/relationships/slideLayout" Target="../slideLayouts/slideLayout65.xml"/><Relationship Id="rId4" Type="http://schemas.openxmlformats.org/officeDocument/2006/relationships/image" Target="../media/image35.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43.xml"/><Relationship Id="rId1" Type="http://schemas.openxmlformats.org/officeDocument/2006/relationships/slideLayout" Target="../slideLayouts/slideLayout65.xml"/><Relationship Id="rId4" Type="http://schemas.openxmlformats.org/officeDocument/2006/relationships/image" Target="../media/image33.jpeg"/></Relationships>
</file>

<file path=ppt/slides/_rels/slide6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1.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1.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1.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1.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1.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1.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1.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1.xml"/></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1.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1.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1.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1.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7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7.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9.xml"/></Relationships>
</file>

<file path=ppt/slides/_rels/slide7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9.xml"/><Relationship Id="rId1" Type="http://schemas.openxmlformats.org/officeDocument/2006/relationships/slideLayout" Target="../slideLayouts/slideLayout9.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60.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61.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5.xml"/></Relationships>
</file>

<file path=ppt/slides/_rels/slide9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xml"/><Relationship Id="rId5" Type="http://schemas.openxmlformats.org/officeDocument/2006/relationships/image" Target="../media/image41.png"/><Relationship Id="rId4" Type="http://schemas.openxmlformats.org/officeDocument/2006/relationships/image" Target="../media/image40.tiff"/></Relationships>
</file>

<file path=ppt/slides/_rels/slide9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xml"/><Relationship Id="rId4" Type="http://schemas.openxmlformats.org/officeDocument/2006/relationships/image" Target="../media/image44.png"/></Relationships>
</file>

<file path=ppt/slides/_rels/slide9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hyperlink" Target="https://www.w3schools.com/whatis/whatis_fullstack.asp" TargetMode="External"/><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2" Type="http://schemas.openxmlformats.org/officeDocument/2006/relationships/image" Target="../media/image48.tiff"/><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2" Type="http://schemas.openxmlformats.org/officeDocument/2006/relationships/image" Target="../media/image49.tiff"/><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CE15D65-8053-1B4E-B089-18B4089AAFB8}"/>
              </a:ext>
            </a:extLst>
          </p:cNvPr>
          <p:cNvPicPr>
            <a:picLocks noChangeAspect="1"/>
          </p:cNvPicPr>
          <p:nvPr/>
        </p:nvPicPr>
        <p:blipFill>
          <a:blip r:embed="rId3"/>
          <a:stretch>
            <a:fillRect/>
          </a:stretch>
        </p:blipFill>
        <p:spPr>
          <a:xfrm>
            <a:off x="-2" y="-1"/>
            <a:ext cx="9144001" cy="5143501"/>
          </a:xfrm>
          <a:prstGeom prst="rect">
            <a:avLst/>
          </a:prstGeom>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3075"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6" name="TextBox 9"/>
          <p:cNvSpPr txBox="1">
            <a:spLocks noChangeArrowheads="1"/>
          </p:cNvSpPr>
          <p:nvPr/>
        </p:nvSpPr>
        <p:spPr bwMode="auto">
          <a:xfrm>
            <a:off x="-2" y="1"/>
            <a:ext cx="9144000"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3200" i="1" dirty="0"/>
              <a:t>W4111 – Introduction to Databases</a:t>
            </a:r>
            <a:br>
              <a:rPr lang="en-US" altLang="en-US" sz="3200" i="1" dirty="0"/>
            </a:br>
            <a:r>
              <a:rPr lang="en-US" altLang="en-US" sz="3200" i="1" dirty="0"/>
              <a:t>Section 002, Spring 2025</a:t>
            </a:r>
            <a:br>
              <a:rPr lang="en-US" altLang="en-US" sz="3600" i="1" dirty="0"/>
            </a:br>
            <a:r>
              <a:rPr lang="en-US" altLang="en-US" sz="3200" i="1" dirty="0"/>
              <a:t>Lecture 4: ER(3), Relational(3), SQL(3)</a:t>
            </a:r>
            <a:endParaRPr lang="en-US" altLang="en-US" sz="3600" i="1" dirty="0"/>
          </a:p>
        </p:txBody>
      </p:sp>
      <p:sp>
        <p:nvSpPr>
          <p:cNvPr id="3077" name="TextBox 10"/>
          <p:cNvSpPr txBox="1">
            <a:spLocks noChangeArrowheads="1"/>
          </p:cNvSpPr>
          <p:nvPr/>
        </p:nvSpPr>
        <p:spPr bwMode="auto">
          <a:xfrm>
            <a:off x="0" y="4732991"/>
            <a:ext cx="91440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r>
              <a:rPr lang="en-US" altLang="en-US" sz="1200" i="1" dirty="0">
                <a:solidFill>
                  <a:schemeClr val="bg1"/>
                </a:solidFill>
              </a:rPr>
              <a:t>© Donald F. Ferguson, 2024</a:t>
            </a:r>
          </a:p>
        </p:txBody>
      </p:sp>
    </p:spTree>
    <p:extLst>
      <p:ext uri="{BB962C8B-B14F-4D97-AF65-F5344CB8AC3E}">
        <p14:creationId xmlns:p14="http://schemas.microsoft.com/office/powerpoint/2010/main" val="30788252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2066" name="Rectangle 2"/>
          <p:cNvSpPr>
            <a:spLocks noGrp="1" noChangeArrowheads="1"/>
          </p:cNvSpPr>
          <p:nvPr>
            <p:ph type="title"/>
          </p:nvPr>
        </p:nvSpPr>
        <p:spPr/>
        <p:txBody>
          <a:bodyPr/>
          <a:lstStyle/>
          <a:p>
            <a:pPr>
              <a:defRPr/>
            </a:pPr>
            <a:r>
              <a:rPr lang="en-US" altLang="en-US" dirty="0">
                <a:effectLst>
                  <a:outerShdw blurRad="38100" dist="38100" dir="2700000" algn="tl">
                    <a:srgbClr val="C0C0C0"/>
                  </a:outerShdw>
                </a:effectLst>
              </a:rPr>
              <a:t>Composite Attributes</a:t>
            </a:r>
          </a:p>
        </p:txBody>
      </p:sp>
      <p:sp>
        <p:nvSpPr>
          <p:cNvPr id="25603" name="Rectangle 3"/>
          <p:cNvSpPr>
            <a:spLocks noGrp="1" noChangeArrowheads="1"/>
          </p:cNvSpPr>
          <p:nvPr>
            <p:ph type="body" idx="1"/>
          </p:nvPr>
        </p:nvSpPr>
        <p:spPr>
          <a:xfrm>
            <a:off x="1719262" y="872729"/>
            <a:ext cx="5669090" cy="676275"/>
          </a:xfrm>
        </p:spPr>
        <p:txBody>
          <a:bodyPr/>
          <a:lstStyle/>
          <a:p>
            <a:r>
              <a:rPr lang="en-US" altLang="en-US" dirty="0"/>
              <a:t>Composite attributes allow us to divided attributes  into subparts (other attributes).</a:t>
            </a:r>
          </a:p>
        </p:txBody>
      </p:sp>
      <p:pic>
        <p:nvPicPr>
          <p:cNvPr id="25604"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33143" y="1490472"/>
            <a:ext cx="4589926" cy="1412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48541B-99BF-B06E-7BDD-B95E494145CB}"/>
            </a:ext>
          </a:extLst>
        </p:cNvPr>
        <p:cNvGrpSpPr/>
        <p:nvPr/>
      </p:nvGrpSpPr>
      <p:grpSpPr>
        <a:xfrm>
          <a:off x="0" y="0"/>
          <a:ext cx="0" cy="0"/>
          <a:chOff x="0" y="0"/>
          <a:chExt cx="0" cy="0"/>
        </a:xfrm>
      </p:grpSpPr>
      <p:sp>
        <p:nvSpPr>
          <p:cNvPr id="7" name="Rectangle 6">
            <a:extLst>
              <a:ext uri="{FF2B5EF4-FFF2-40B4-BE49-F238E27FC236}">
                <a16:creationId xmlns:a16="http://schemas.microsoft.com/office/drawing/2014/main" id="{9E5A3712-4DFA-FB72-F7D8-427B28B14AE9}"/>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a:extLst>
              <a:ext uri="{FF2B5EF4-FFF2-40B4-BE49-F238E27FC236}">
                <a16:creationId xmlns:a16="http://schemas.microsoft.com/office/drawing/2014/main" id="{83C9FEE6-415F-1ED9-5303-1B597C9720B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a:extLst>
              <a:ext uri="{FF2B5EF4-FFF2-40B4-BE49-F238E27FC236}">
                <a16:creationId xmlns:a16="http://schemas.microsoft.com/office/drawing/2014/main" id="{D2103BAE-386E-1355-3EA2-4A423170671B}"/>
              </a:ext>
            </a:extLst>
          </p:cNvPr>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Introduction</a:t>
            </a:r>
            <a:endParaRPr kumimoji="0" lang="en-US" altLang="en-US" sz="16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3" name="Rectangle 2">
            <a:extLst>
              <a:ext uri="{FF2B5EF4-FFF2-40B4-BE49-F238E27FC236}">
                <a16:creationId xmlns:a16="http://schemas.microsoft.com/office/drawing/2014/main" id="{9F30F250-40C2-7040-D746-85BF2A903438}"/>
              </a:ext>
            </a:extLst>
          </p:cNvPr>
          <p:cNvSpPr/>
          <p:nvPr/>
        </p:nvSpPr>
        <p:spPr>
          <a:xfrm>
            <a:off x="0" y="438150"/>
            <a:ext cx="9144000" cy="4248150"/>
          </a:xfrm>
          <a:prstGeom prst="rect">
            <a:avLst/>
          </a:prstGeom>
          <a:solidFill>
            <a:schemeClr val="tx1">
              <a:lumMod val="50000"/>
              <a:lumOff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Calibri"/>
                <a:ea typeface="+mn-ea"/>
                <a:cs typeface="+mn-cs"/>
              </a:rPr>
              <a:t>Data Engineering</a:t>
            </a:r>
          </a:p>
        </p:txBody>
      </p:sp>
      <p:sp>
        <p:nvSpPr>
          <p:cNvPr id="4" name="TextBox 9">
            <a:extLst>
              <a:ext uri="{FF2B5EF4-FFF2-40B4-BE49-F238E27FC236}">
                <a16:creationId xmlns:a16="http://schemas.microsoft.com/office/drawing/2014/main" id="{F188DF51-8FAE-E755-A2B6-308FCD8492CE}"/>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100</a:t>
            </a:fld>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COMS W4111_002_2025_1: Lecture 4: ER(3), Relational(3), SQL(3)			© Donald F. Ferguson, 2024</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25783982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9BA309E-01B3-2904-52CD-45F4FDA8C2D4}"/>
              </a:ext>
            </a:extLst>
          </p:cNvPr>
          <p:cNvSpPr>
            <a:spLocks noGrp="1"/>
          </p:cNvSpPr>
          <p:nvPr>
            <p:ph idx="1"/>
          </p:nvPr>
        </p:nvSpPr>
        <p:spPr>
          <a:xfrm>
            <a:off x="152400" y="3211698"/>
            <a:ext cx="8839200" cy="1417452"/>
          </a:xfrm>
        </p:spPr>
        <p:txBody>
          <a:bodyPr/>
          <a:lstStyle/>
          <a:p>
            <a:r>
              <a:rPr lang="en-US" sz="1400" dirty="0"/>
              <a:t>The “fun” stuff in data science and AI/ML is the “tip of the iceberg.”</a:t>
            </a:r>
          </a:p>
          <a:p>
            <a:r>
              <a:rPr lang="en-US" sz="1400" dirty="0"/>
              <a:t>Data engineering is a necessary condition for producing analyzable</a:t>
            </a:r>
            <a:br>
              <a:rPr lang="en-US" sz="1400" dirty="0"/>
            </a:br>
            <a:r>
              <a:rPr lang="en-US" sz="1400" dirty="0"/>
              <a:t>data. This is often more than 80% of the hard work.</a:t>
            </a:r>
          </a:p>
          <a:p>
            <a:r>
              <a:rPr lang="en-US" sz="1400" dirty="0"/>
              <a:t>We will do some small data engineering projects in this course.</a:t>
            </a:r>
          </a:p>
        </p:txBody>
      </p:sp>
      <p:sp>
        <p:nvSpPr>
          <p:cNvPr id="3" name="Title 2">
            <a:extLst>
              <a:ext uri="{FF2B5EF4-FFF2-40B4-BE49-F238E27FC236}">
                <a16:creationId xmlns:a16="http://schemas.microsoft.com/office/drawing/2014/main" id="{B9C07B81-7DB8-77BF-60BB-AAD8D0B978F7}"/>
              </a:ext>
            </a:extLst>
          </p:cNvPr>
          <p:cNvSpPr>
            <a:spLocks noGrp="1"/>
          </p:cNvSpPr>
          <p:nvPr>
            <p:ph type="title"/>
          </p:nvPr>
        </p:nvSpPr>
        <p:spPr/>
        <p:txBody>
          <a:bodyPr/>
          <a:lstStyle/>
          <a:p>
            <a:r>
              <a:rPr lang="en-US" dirty="0"/>
              <a:t>Business Intelligence, Insight, Analysis, … …</a:t>
            </a:r>
          </a:p>
        </p:txBody>
      </p:sp>
      <p:pic>
        <p:nvPicPr>
          <p:cNvPr id="1026" name="Picture 2" descr="Data preparation versus data reporting work">
            <a:extLst>
              <a:ext uri="{FF2B5EF4-FFF2-40B4-BE49-F238E27FC236}">
                <a16:creationId xmlns:a16="http://schemas.microsoft.com/office/drawing/2014/main" id="{38969EE8-D208-3DE4-069E-0A6F0C2602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590550"/>
            <a:ext cx="4043363" cy="262114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6B47D1D2-49AE-EDE7-2E49-5BDB03AFDA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17049" y="611555"/>
            <a:ext cx="4850751" cy="171460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5A1B669D-9999-96BC-2A16-CAAC4F2F41EC}"/>
              </a:ext>
            </a:extLst>
          </p:cNvPr>
          <p:cNvPicPr>
            <a:picLocks noChangeAspect="1"/>
          </p:cNvPicPr>
          <p:nvPr/>
        </p:nvPicPr>
        <p:blipFill>
          <a:blip r:embed="rId4"/>
          <a:stretch>
            <a:fillRect/>
          </a:stretch>
        </p:blipFill>
        <p:spPr>
          <a:xfrm>
            <a:off x="5638800" y="2347940"/>
            <a:ext cx="2362200" cy="2281210"/>
          </a:xfrm>
          <a:prstGeom prst="rect">
            <a:avLst/>
          </a:prstGeom>
        </p:spPr>
      </p:pic>
    </p:spTree>
    <p:extLst>
      <p:ext uri="{BB962C8B-B14F-4D97-AF65-F5344CB8AC3E}">
        <p14:creationId xmlns:p14="http://schemas.microsoft.com/office/powerpoint/2010/main" val="362793246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C9ADF50-8DF5-AC07-DBCA-A4E69487256B}"/>
              </a:ext>
            </a:extLst>
          </p:cNvPr>
          <p:cNvSpPr>
            <a:spLocks noGrp="1"/>
          </p:cNvSpPr>
          <p:nvPr>
            <p:ph idx="1"/>
          </p:nvPr>
        </p:nvSpPr>
        <p:spPr/>
        <p:txBody>
          <a:bodyPr/>
          <a:lstStyle/>
          <a:p>
            <a:endParaRPr lang="en-US"/>
          </a:p>
        </p:txBody>
      </p:sp>
      <p:sp>
        <p:nvSpPr>
          <p:cNvPr id="3" name="Title 2">
            <a:extLst>
              <a:ext uri="{FF2B5EF4-FFF2-40B4-BE49-F238E27FC236}">
                <a16:creationId xmlns:a16="http://schemas.microsoft.com/office/drawing/2014/main" id="{A0C474B1-C40E-7EB3-7808-0C0D737CA44B}"/>
              </a:ext>
            </a:extLst>
          </p:cNvPr>
          <p:cNvSpPr>
            <a:spLocks noGrp="1"/>
          </p:cNvSpPr>
          <p:nvPr>
            <p:ph type="title"/>
          </p:nvPr>
        </p:nvSpPr>
        <p:spPr/>
        <p:txBody>
          <a:bodyPr/>
          <a:lstStyle/>
          <a:p>
            <a:r>
              <a:rPr lang="en-US" dirty="0"/>
              <a:t>Walk Through the Sprint 1 Notebook</a:t>
            </a:r>
          </a:p>
        </p:txBody>
      </p:sp>
    </p:spTree>
    <p:extLst>
      <p:ext uri="{BB962C8B-B14F-4D97-AF65-F5344CB8AC3E}">
        <p14:creationId xmlns:p14="http://schemas.microsoft.com/office/powerpoint/2010/main" val="39025294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8450" name="Rectangle 2"/>
          <p:cNvSpPr>
            <a:spLocks noGrp="1" noChangeArrowheads="1"/>
          </p:cNvSpPr>
          <p:nvPr>
            <p:ph type="title"/>
          </p:nvPr>
        </p:nvSpPr>
        <p:spPr>
          <a:xfrm>
            <a:off x="1715610" y="54769"/>
            <a:ext cx="6118934" cy="479822"/>
          </a:xfrm>
        </p:spPr>
        <p:txBody>
          <a:bodyPr/>
          <a:lstStyle/>
          <a:p>
            <a:pPr>
              <a:defRPr/>
            </a:pPr>
            <a:r>
              <a:rPr lang="en-US" altLang="en-US" sz="1950" dirty="0">
                <a:effectLst>
                  <a:outerShdw blurRad="38100" dist="38100" dir="2700000" algn="tl">
                    <a:srgbClr val="C0C0C0"/>
                  </a:outerShdw>
                </a:effectLst>
              </a:rPr>
              <a:t>Representing Complex Attributes  in ER Diagram</a:t>
            </a:r>
          </a:p>
        </p:txBody>
      </p:sp>
      <p:pic>
        <p:nvPicPr>
          <p:cNvPr id="2662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24313" y="951310"/>
            <a:ext cx="1437085" cy="3045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490386D-46CB-0E11-FDFD-389D0CE4336B}"/>
              </a:ext>
            </a:extLst>
          </p:cNvPr>
          <p:cNvPicPr>
            <a:picLocks noChangeAspect="1"/>
          </p:cNvPicPr>
          <p:nvPr/>
        </p:nvPicPr>
        <p:blipFill>
          <a:blip r:embed="rId2"/>
          <a:stretch>
            <a:fillRect/>
          </a:stretch>
        </p:blipFill>
        <p:spPr>
          <a:xfrm>
            <a:off x="76200" y="514350"/>
            <a:ext cx="7772400" cy="3351816"/>
          </a:xfrm>
          <a:prstGeom prst="rect">
            <a:avLst/>
          </a:prstGeom>
        </p:spPr>
      </p:pic>
      <p:sp>
        <p:nvSpPr>
          <p:cNvPr id="2" name="Content Placeholder 1">
            <a:extLst>
              <a:ext uri="{FF2B5EF4-FFF2-40B4-BE49-F238E27FC236}">
                <a16:creationId xmlns:a16="http://schemas.microsoft.com/office/drawing/2014/main" id="{FA76402D-02DB-F72B-0C33-AAE2C034444B}"/>
              </a:ext>
            </a:extLst>
          </p:cNvPr>
          <p:cNvSpPr>
            <a:spLocks noGrp="1"/>
          </p:cNvSpPr>
          <p:nvPr>
            <p:ph idx="1"/>
          </p:nvPr>
        </p:nvSpPr>
        <p:spPr>
          <a:xfrm>
            <a:off x="5257800" y="1733550"/>
            <a:ext cx="3733800" cy="2895600"/>
          </a:xfrm>
        </p:spPr>
        <p:txBody>
          <a:bodyPr/>
          <a:lstStyle/>
          <a:p>
            <a:pPr marL="0" indent="0">
              <a:buNone/>
            </a:pPr>
            <a:r>
              <a:rPr lang="en-US" sz="1600" dirty="0"/>
              <a:t>Notes:</a:t>
            </a:r>
          </a:p>
          <a:p>
            <a:r>
              <a:rPr lang="en-US" sz="1400" dirty="0"/>
              <a:t>Composite and multi-valued are normally strings with delimiters when importing from files.</a:t>
            </a:r>
          </a:p>
          <a:p>
            <a:r>
              <a:rPr lang="en-US" sz="1400" dirty="0"/>
              <a:t>Simple mapping is to:</a:t>
            </a:r>
          </a:p>
          <a:p>
            <a:pPr lvl="1"/>
            <a:r>
              <a:rPr lang="en-US" sz="1100" dirty="0"/>
              <a:t>Explode/flatten composites</a:t>
            </a:r>
          </a:p>
          <a:p>
            <a:pPr lvl="1"/>
            <a:r>
              <a:rPr lang="en-US" sz="1100" dirty="0"/>
              <a:t>Multi-valued become a separate, related table linked by a foreign key or associative entity.</a:t>
            </a:r>
          </a:p>
          <a:p>
            <a:r>
              <a:rPr lang="en-US" sz="1200" dirty="0"/>
              <a:t>There are typically other things to consider, e.g.</a:t>
            </a:r>
          </a:p>
          <a:p>
            <a:pPr lvl="1"/>
            <a:r>
              <a:rPr lang="en-US" sz="1000" dirty="0"/>
              <a:t>Do multiple people have the same address?</a:t>
            </a:r>
          </a:p>
          <a:p>
            <a:pPr lvl="1"/>
            <a:r>
              <a:rPr lang="en-US" sz="1000" dirty="0"/>
              <a:t>Do multiple people have the same phone number?</a:t>
            </a:r>
          </a:p>
          <a:p>
            <a:pPr lvl="1"/>
            <a:r>
              <a:rPr lang="en-US" sz="1000" dirty="0"/>
              <a:t>Is the value of an attribute actually an </a:t>
            </a:r>
            <a:r>
              <a:rPr lang="en-US" sz="1000" dirty="0" err="1"/>
              <a:t>enum</a:t>
            </a:r>
            <a:r>
              <a:rPr lang="en-US" sz="1000" dirty="0"/>
              <a:t> or something that should be looked up? People are</a:t>
            </a:r>
            <a:br>
              <a:rPr lang="en-US" sz="1000" dirty="0"/>
            </a:br>
            <a:r>
              <a:rPr lang="en-US" sz="1000" dirty="0"/>
              <a:t>really bad a state names, for example.</a:t>
            </a:r>
          </a:p>
        </p:txBody>
      </p:sp>
      <p:sp>
        <p:nvSpPr>
          <p:cNvPr id="3" name="Title 2">
            <a:extLst>
              <a:ext uri="{FF2B5EF4-FFF2-40B4-BE49-F238E27FC236}">
                <a16:creationId xmlns:a16="http://schemas.microsoft.com/office/drawing/2014/main" id="{D2BE22CC-4BCF-B66D-6B68-8FC49715E198}"/>
              </a:ext>
            </a:extLst>
          </p:cNvPr>
          <p:cNvSpPr>
            <a:spLocks noGrp="1"/>
          </p:cNvSpPr>
          <p:nvPr>
            <p:ph type="title"/>
          </p:nvPr>
        </p:nvSpPr>
        <p:spPr/>
        <p:txBody>
          <a:bodyPr/>
          <a:lstStyle/>
          <a:p>
            <a:r>
              <a:rPr lang="en-US" dirty="0"/>
              <a:t>Complex Attributes to Atomic</a:t>
            </a:r>
          </a:p>
        </p:txBody>
      </p:sp>
    </p:spTree>
    <p:extLst>
      <p:ext uri="{BB962C8B-B14F-4D97-AF65-F5344CB8AC3E}">
        <p14:creationId xmlns:p14="http://schemas.microsoft.com/office/powerpoint/2010/main" val="11122434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931996D-445C-237B-CB7D-C0C1718F002F}"/>
              </a:ext>
            </a:extLst>
          </p:cNvPr>
          <p:cNvSpPr>
            <a:spLocks noGrp="1"/>
          </p:cNvSpPr>
          <p:nvPr>
            <p:ph type="title"/>
          </p:nvPr>
        </p:nvSpPr>
        <p:spPr/>
        <p:txBody>
          <a:bodyPr/>
          <a:lstStyle/>
          <a:p>
            <a:r>
              <a:rPr lang="en-US" dirty="0"/>
              <a:t>Data Cleanup/Validation</a:t>
            </a:r>
          </a:p>
        </p:txBody>
      </p:sp>
      <p:pic>
        <p:nvPicPr>
          <p:cNvPr id="4" name="Picture 3">
            <a:extLst>
              <a:ext uri="{FF2B5EF4-FFF2-40B4-BE49-F238E27FC236}">
                <a16:creationId xmlns:a16="http://schemas.microsoft.com/office/drawing/2014/main" id="{A0134513-9604-883E-08F2-12CDCE081D9A}"/>
              </a:ext>
            </a:extLst>
          </p:cNvPr>
          <p:cNvPicPr>
            <a:picLocks noChangeAspect="1"/>
          </p:cNvPicPr>
          <p:nvPr/>
        </p:nvPicPr>
        <p:blipFill>
          <a:blip r:embed="rId2"/>
          <a:stretch>
            <a:fillRect/>
          </a:stretch>
        </p:blipFill>
        <p:spPr>
          <a:xfrm>
            <a:off x="172570" y="590550"/>
            <a:ext cx="3019282" cy="3181350"/>
          </a:xfrm>
          <a:prstGeom prst="rect">
            <a:avLst/>
          </a:prstGeom>
          <a:ln>
            <a:solidFill>
              <a:schemeClr val="tx1"/>
            </a:solidFill>
          </a:ln>
        </p:spPr>
      </p:pic>
      <p:pic>
        <p:nvPicPr>
          <p:cNvPr id="5" name="Picture 4">
            <a:extLst>
              <a:ext uri="{FF2B5EF4-FFF2-40B4-BE49-F238E27FC236}">
                <a16:creationId xmlns:a16="http://schemas.microsoft.com/office/drawing/2014/main" id="{60B7044D-ECFA-76BA-A603-F56C5E75863B}"/>
              </a:ext>
            </a:extLst>
          </p:cNvPr>
          <p:cNvPicPr>
            <a:picLocks noChangeAspect="1"/>
          </p:cNvPicPr>
          <p:nvPr/>
        </p:nvPicPr>
        <p:blipFill>
          <a:blip r:embed="rId3"/>
          <a:stretch>
            <a:fillRect/>
          </a:stretch>
        </p:blipFill>
        <p:spPr>
          <a:xfrm>
            <a:off x="4879380" y="133350"/>
            <a:ext cx="4092050" cy="3638550"/>
          </a:xfrm>
          <a:prstGeom prst="rect">
            <a:avLst/>
          </a:prstGeom>
          <a:ln>
            <a:solidFill>
              <a:schemeClr val="tx1"/>
            </a:solidFill>
          </a:ln>
        </p:spPr>
      </p:pic>
      <p:pic>
        <p:nvPicPr>
          <p:cNvPr id="6" name="Picture 5">
            <a:extLst>
              <a:ext uri="{FF2B5EF4-FFF2-40B4-BE49-F238E27FC236}">
                <a16:creationId xmlns:a16="http://schemas.microsoft.com/office/drawing/2014/main" id="{246868FA-DE45-3560-5B04-D04B1A848A3A}"/>
              </a:ext>
            </a:extLst>
          </p:cNvPr>
          <p:cNvPicPr>
            <a:picLocks noChangeAspect="1"/>
          </p:cNvPicPr>
          <p:nvPr/>
        </p:nvPicPr>
        <p:blipFill>
          <a:blip r:embed="rId4"/>
          <a:stretch>
            <a:fillRect/>
          </a:stretch>
        </p:blipFill>
        <p:spPr>
          <a:xfrm>
            <a:off x="3437550" y="2343150"/>
            <a:ext cx="5029200" cy="2305050"/>
          </a:xfrm>
          <a:prstGeom prst="rect">
            <a:avLst/>
          </a:prstGeom>
          <a:ln>
            <a:solidFill>
              <a:schemeClr val="tx1"/>
            </a:solidFill>
          </a:ln>
        </p:spPr>
      </p:pic>
    </p:spTree>
    <p:extLst>
      <p:ext uri="{BB962C8B-B14F-4D97-AF65-F5344CB8AC3E}">
        <p14:creationId xmlns:p14="http://schemas.microsoft.com/office/powerpoint/2010/main" val="406288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BE2CB8A-654F-29C7-56BA-008D3BD3CE90}"/>
              </a:ext>
            </a:extLst>
          </p:cNvPr>
          <p:cNvSpPr>
            <a:spLocks noGrp="1"/>
          </p:cNvSpPr>
          <p:nvPr>
            <p:ph idx="1"/>
          </p:nvPr>
        </p:nvSpPr>
        <p:spPr/>
        <p:txBody>
          <a:bodyPr/>
          <a:lstStyle/>
          <a:p>
            <a:r>
              <a:rPr lang="en-US" sz="1800" dirty="0"/>
              <a:t>The relational model and SQL </a:t>
            </a:r>
            <a:r>
              <a:rPr lang="en-US" sz="1800" b="1" u="sng" dirty="0">
                <a:solidFill>
                  <a:srgbClr val="FF0000"/>
                </a:solidFill>
              </a:rPr>
              <a:t>require</a:t>
            </a:r>
            <a:r>
              <a:rPr lang="en-US" sz="1800" dirty="0"/>
              <a:t> (strongly encourage) attribute domains to be </a:t>
            </a:r>
            <a:r>
              <a:rPr lang="en-US" sz="1800" i="1" dirty="0"/>
              <a:t>atomic. </a:t>
            </a:r>
          </a:p>
          <a:p>
            <a:pPr lvl="1"/>
            <a:r>
              <a:rPr lang="en-US" sz="1600" dirty="0"/>
              <a:t>“Every domain must contain atomic values(smallest indivisible units) which means composite and multi-valued attributes are not allowed.”</a:t>
            </a:r>
            <a:br>
              <a:rPr lang="en-US" sz="1600" dirty="0"/>
            </a:br>
            <a:r>
              <a:rPr lang="en-US" sz="1600" dirty="0"/>
              <a:t>(</a:t>
            </a:r>
            <a:r>
              <a:rPr lang="en-US" sz="1600" dirty="0">
                <a:hlinkClick r:id="rId2"/>
              </a:rPr>
              <a:t>https://www.geeksforgeeks.org/constraints-on-relational-database-model/#</a:t>
            </a:r>
            <a:r>
              <a:rPr lang="en-US" sz="1600" dirty="0"/>
              <a:t>)</a:t>
            </a:r>
          </a:p>
          <a:p>
            <a:pPr lvl="1"/>
            <a:r>
              <a:rPr lang="en-US" sz="1600" dirty="0"/>
              <a:t>This is sometimes known as “First Normal Form.”</a:t>
            </a:r>
            <a:br>
              <a:rPr lang="en-US" sz="1600" dirty="0"/>
            </a:br>
            <a:r>
              <a:rPr lang="en-US" sz="1600" dirty="0"/>
              <a:t>We will cover normalization later in the semester.</a:t>
            </a:r>
          </a:p>
          <a:p>
            <a:r>
              <a:rPr lang="en-US" sz="1800" dirty="0"/>
              <a:t>When loading data, e.g. the IMDB data, you often encounter multi-valued attributes.</a:t>
            </a:r>
          </a:p>
          <a:p>
            <a:endParaRPr lang="en-US" sz="1800" dirty="0"/>
          </a:p>
          <a:p>
            <a:endParaRPr lang="en-US" sz="1800" dirty="0"/>
          </a:p>
          <a:p>
            <a:endParaRPr lang="en-US" sz="1800" dirty="0"/>
          </a:p>
          <a:p>
            <a:endParaRPr lang="en-US" sz="1800" dirty="0"/>
          </a:p>
          <a:p>
            <a:r>
              <a:rPr lang="en-US" sz="1800" dirty="0"/>
              <a:t>How do we handle in relational/SQL? (Switch to notebook)</a:t>
            </a:r>
          </a:p>
        </p:txBody>
      </p:sp>
      <p:sp>
        <p:nvSpPr>
          <p:cNvPr id="3" name="Title 2">
            <a:extLst>
              <a:ext uri="{FF2B5EF4-FFF2-40B4-BE49-F238E27FC236}">
                <a16:creationId xmlns:a16="http://schemas.microsoft.com/office/drawing/2014/main" id="{68C28C87-5F75-D820-6A6F-42EB6613D945}"/>
              </a:ext>
            </a:extLst>
          </p:cNvPr>
          <p:cNvSpPr>
            <a:spLocks noGrp="1"/>
          </p:cNvSpPr>
          <p:nvPr>
            <p:ph type="title"/>
          </p:nvPr>
        </p:nvSpPr>
        <p:spPr/>
        <p:txBody>
          <a:bodyPr/>
          <a:lstStyle/>
          <a:p>
            <a:r>
              <a:rPr lang="en-US" dirty="0"/>
              <a:t>Multivalued Attributes</a:t>
            </a:r>
          </a:p>
        </p:txBody>
      </p:sp>
      <p:pic>
        <p:nvPicPr>
          <p:cNvPr id="4" name="Picture 3">
            <a:extLst>
              <a:ext uri="{FF2B5EF4-FFF2-40B4-BE49-F238E27FC236}">
                <a16:creationId xmlns:a16="http://schemas.microsoft.com/office/drawing/2014/main" id="{BF4E54E3-10E9-AFC4-2EC0-491DD00000C8}"/>
              </a:ext>
            </a:extLst>
          </p:cNvPr>
          <p:cNvPicPr>
            <a:picLocks noChangeAspect="1"/>
          </p:cNvPicPr>
          <p:nvPr/>
        </p:nvPicPr>
        <p:blipFill>
          <a:blip r:embed="rId3"/>
          <a:stretch>
            <a:fillRect/>
          </a:stretch>
        </p:blipFill>
        <p:spPr>
          <a:xfrm>
            <a:off x="619684" y="2952750"/>
            <a:ext cx="7772400" cy="929713"/>
          </a:xfrm>
          <a:prstGeom prst="rect">
            <a:avLst/>
          </a:prstGeom>
        </p:spPr>
      </p:pic>
    </p:spTree>
    <p:extLst>
      <p:ext uri="{BB962C8B-B14F-4D97-AF65-F5344CB8AC3E}">
        <p14:creationId xmlns:p14="http://schemas.microsoft.com/office/powerpoint/2010/main" val="18389368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2C9B67-3374-FE41-C4A8-611A2981BB86}"/>
            </a:ext>
          </a:extLst>
        </p:cNvPr>
        <p:cNvGrpSpPr/>
        <p:nvPr/>
      </p:nvGrpSpPr>
      <p:grpSpPr>
        <a:xfrm>
          <a:off x="0" y="0"/>
          <a:ext cx="0" cy="0"/>
          <a:chOff x="0" y="0"/>
          <a:chExt cx="0" cy="0"/>
        </a:xfrm>
      </p:grpSpPr>
      <p:sp>
        <p:nvSpPr>
          <p:cNvPr id="7" name="Rectangle 6">
            <a:extLst>
              <a:ext uri="{FF2B5EF4-FFF2-40B4-BE49-F238E27FC236}">
                <a16:creationId xmlns:a16="http://schemas.microsoft.com/office/drawing/2014/main" id="{0069DE57-DC0D-E9AD-1B84-DDE9AE34C61B}"/>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a:extLst>
              <a:ext uri="{FF2B5EF4-FFF2-40B4-BE49-F238E27FC236}">
                <a16:creationId xmlns:a16="http://schemas.microsoft.com/office/drawing/2014/main" id="{E44E441D-5F74-9F52-5F37-E1BC1704D91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a:extLst>
              <a:ext uri="{FF2B5EF4-FFF2-40B4-BE49-F238E27FC236}">
                <a16:creationId xmlns:a16="http://schemas.microsoft.com/office/drawing/2014/main" id="{3C987CE2-DE5B-DF36-78C7-70BCD3794CAA}"/>
              </a:ext>
            </a:extLst>
          </p:cNvPr>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Introduction</a:t>
            </a:r>
            <a:endParaRPr kumimoji="0" lang="en-US" altLang="en-US" sz="16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3" name="Rectangle 2">
            <a:extLst>
              <a:ext uri="{FF2B5EF4-FFF2-40B4-BE49-F238E27FC236}">
                <a16:creationId xmlns:a16="http://schemas.microsoft.com/office/drawing/2014/main" id="{C187F768-96DF-DD3C-6060-FD7F88D28947}"/>
              </a:ext>
            </a:extLst>
          </p:cNvPr>
          <p:cNvSpPr/>
          <p:nvPr/>
        </p:nvSpPr>
        <p:spPr>
          <a:xfrm>
            <a:off x="0" y="438150"/>
            <a:ext cx="9144000" cy="4248150"/>
          </a:xfrm>
          <a:prstGeom prst="rect">
            <a:avLst/>
          </a:prstGeom>
          <a:solidFill>
            <a:schemeClr val="tx1">
              <a:lumMod val="50000"/>
              <a:lumOff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Calibri"/>
                <a:ea typeface="+mn-ea"/>
                <a:cs typeface="+mn-cs"/>
              </a:rPr>
              <a:t>Inheritance</a:t>
            </a:r>
            <a:br>
              <a:rPr kumimoji="0" lang="en-US" sz="3600" b="0" i="0" u="none" strike="noStrike" kern="1200" cap="none" spc="0" normalizeH="0" baseline="0" noProof="0" dirty="0">
                <a:ln>
                  <a:noFill/>
                </a:ln>
                <a:solidFill>
                  <a:prstClr val="black"/>
                </a:solidFill>
                <a:effectLst/>
                <a:uLnTx/>
                <a:uFillTx/>
                <a:latin typeface="Calibri"/>
                <a:ea typeface="+mn-ea"/>
                <a:cs typeface="+mn-cs"/>
              </a:rPr>
            </a:br>
            <a:r>
              <a:rPr kumimoji="0" lang="en-US" sz="3600" b="0" i="0" u="none" strike="noStrike" kern="1200" cap="none" spc="0" normalizeH="0" baseline="0" noProof="0" dirty="0">
                <a:ln>
                  <a:noFill/>
                </a:ln>
                <a:solidFill>
                  <a:prstClr val="black"/>
                </a:solidFill>
                <a:effectLst/>
                <a:uLnTx/>
                <a:uFillTx/>
                <a:latin typeface="Calibri"/>
                <a:ea typeface="+mn-ea"/>
                <a:cs typeface="+mn-cs"/>
              </a:rPr>
              <a:t>Specialization/Generalization</a:t>
            </a:r>
          </a:p>
        </p:txBody>
      </p:sp>
      <p:sp>
        <p:nvSpPr>
          <p:cNvPr id="4" name="TextBox 9">
            <a:extLst>
              <a:ext uri="{FF2B5EF4-FFF2-40B4-BE49-F238E27FC236}">
                <a16:creationId xmlns:a16="http://schemas.microsoft.com/office/drawing/2014/main" id="{3A94E740-CC91-B9F8-07BC-094587ABFD18}"/>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15</a:t>
            </a:fld>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COMS W4111_002_2025_1: Lecture 4: ER(3), Relational(3), SQL(3)			© Donald F. Ferguson, 2024</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7603348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3506"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Specialization</a:t>
            </a:r>
          </a:p>
        </p:txBody>
      </p:sp>
      <p:sp>
        <p:nvSpPr>
          <p:cNvPr id="59395" name="Rectangle 3"/>
          <p:cNvSpPr>
            <a:spLocks noGrp="1" noChangeArrowheads="1"/>
          </p:cNvSpPr>
          <p:nvPr>
            <p:ph type="body" idx="1"/>
          </p:nvPr>
        </p:nvSpPr>
        <p:spPr>
          <a:xfrm>
            <a:off x="1719262" y="906067"/>
            <a:ext cx="5755736" cy="2943558"/>
          </a:xfrm>
        </p:spPr>
        <p:txBody>
          <a:bodyPr/>
          <a:lstStyle/>
          <a:p>
            <a:r>
              <a:rPr lang="en-US" altLang="en-US" dirty="0"/>
              <a:t>Top-down design process; we designate sub-groupings within an entity set that are distinctive from other entities in the set.</a:t>
            </a:r>
          </a:p>
          <a:p>
            <a:r>
              <a:rPr lang="en-US" altLang="en-US" dirty="0"/>
              <a:t>These sub-groupings become lower-level entity sets that have attributes or participate in relationships that do not apply to the higher-level entity set.</a:t>
            </a:r>
          </a:p>
          <a:p>
            <a:r>
              <a:rPr lang="en-US" altLang="en-US" dirty="0"/>
              <a:t>Depicted by a </a:t>
            </a:r>
            <a:r>
              <a:rPr lang="en-US" altLang="en-US" i="1" dirty="0"/>
              <a:t>triangle</a:t>
            </a:r>
            <a:r>
              <a:rPr lang="en-US" altLang="en-US" dirty="0"/>
              <a:t> component labeled ISA (e.g., </a:t>
            </a:r>
            <a:r>
              <a:rPr lang="en-US" altLang="en-US" i="1" dirty="0"/>
              <a:t>instructor</a:t>
            </a:r>
            <a:r>
              <a:rPr lang="en-US" altLang="en-US" dirty="0"/>
              <a:t> “is a” </a:t>
            </a:r>
            <a:r>
              <a:rPr lang="en-US" altLang="en-US" i="1" dirty="0"/>
              <a:t>person</a:t>
            </a:r>
            <a:r>
              <a:rPr lang="en-US" altLang="en-US" dirty="0"/>
              <a:t>).</a:t>
            </a:r>
          </a:p>
          <a:p>
            <a:r>
              <a:rPr lang="en-US" altLang="en-US" b="1" dirty="0">
                <a:solidFill>
                  <a:srgbClr val="002060"/>
                </a:solidFill>
              </a:rPr>
              <a:t>Attribute inheritance</a:t>
            </a:r>
            <a:r>
              <a:rPr lang="en-US" altLang="en-US" dirty="0">
                <a:solidFill>
                  <a:srgbClr val="002060"/>
                </a:solidFill>
              </a:rPr>
              <a:t> </a:t>
            </a:r>
            <a:r>
              <a:rPr lang="en-US" altLang="en-US" dirty="0"/>
              <a:t>– a lower-level entity set inherits all the attributes and relationship participation of the higher-level entity set to which it is linked.</a:t>
            </a:r>
          </a:p>
          <a:p>
            <a:endParaRPr lang="en-US" altLang="en-US" dirty="0"/>
          </a:p>
        </p:txBody>
      </p:sp>
    </p:spTree>
    <p:extLst>
      <p:ext uri="{BB962C8B-B14F-4D97-AF65-F5344CB8AC3E}">
        <p14:creationId xmlns:p14="http://schemas.microsoft.com/office/powerpoint/2010/main" val="39437074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72BAB6-BBE5-A3CC-3246-DDD320620E5A}"/>
            </a:ext>
          </a:extLst>
        </p:cNvPr>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B4C7AF23-DEB2-BFD1-621F-9F1384BE0ABD}"/>
              </a:ext>
            </a:extLst>
          </p:cNvPr>
          <p:cNvSpPr>
            <a:spLocks noGrp="1"/>
          </p:cNvSpPr>
          <p:nvPr>
            <p:ph idx="1"/>
          </p:nvPr>
        </p:nvSpPr>
        <p:spPr/>
        <p:txBody>
          <a:bodyPr/>
          <a:lstStyle/>
          <a:p>
            <a:endParaRPr lang="en-US"/>
          </a:p>
        </p:txBody>
      </p:sp>
      <p:sp>
        <p:nvSpPr>
          <p:cNvPr id="3" name="Title 2">
            <a:extLst>
              <a:ext uri="{FF2B5EF4-FFF2-40B4-BE49-F238E27FC236}">
                <a16:creationId xmlns:a16="http://schemas.microsoft.com/office/drawing/2014/main" id="{248B1D80-7926-2845-66C7-256190619053}"/>
              </a:ext>
            </a:extLst>
          </p:cNvPr>
          <p:cNvSpPr>
            <a:spLocks noGrp="1"/>
          </p:cNvSpPr>
          <p:nvPr>
            <p:ph type="title"/>
          </p:nvPr>
        </p:nvSpPr>
        <p:spPr/>
        <p:txBody>
          <a:bodyPr/>
          <a:lstStyle/>
          <a:p>
            <a:r>
              <a:rPr lang="en-US" dirty="0"/>
              <a:t>Inheritance/Specialization</a:t>
            </a:r>
          </a:p>
        </p:txBody>
      </p:sp>
      <p:pic>
        <p:nvPicPr>
          <p:cNvPr id="4" name="Picture 3">
            <a:extLst>
              <a:ext uri="{FF2B5EF4-FFF2-40B4-BE49-F238E27FC236}">
                <a16:creationId xmlns:a16="http://schemas.microsoft.com/office/drawing/2014/main" id="{203B9485-8687-DB6B-3386-1D71F911B342}"/>
              </a:ext>
            </a:extLst>
          </p:cNvPr>
          <p:cNvPicPr>
            <a:picLocks noChangeAspect="1"/>
          </p:cNvPicPr>
          <p:nvPr/>
        </p:nvPicPr>
        <p:blipFill>
          <a:blip r:embed="rId2"/>
          <a:stretch>
            <a:fillRect/>
          </a:stretch>
        </p:blipFill>
        <p:spPr>
          <a:xfrm>
            <a:off x="0" y="1013960"/>
            <a:ext cx="4064181" cy="3371538"/>
          </a:xfrm>
          <a:prstGeom prst="rect">
            <a:avLst/>
          </a:prstGeom>
        </p:spPr>
      </p:pic>
      <p:pic>
        <p:nvPicPr>
          <p:cNvPr id="5" name="Picture 4">
            <a:extLst>
              <a:ext uri="{FF2B5EF4-FFF2-40B4-BE49-F238E27FC236}">
                <a16:creationId xmlns:a16="http://schemas.microsoft.com/office/drawing/2014/main" id="{9B982230-30A8-3FFB-DBBE-4D8BF630D2C4}"/>
              </a:ext>
            </a:extLst>
          </p:cNvPr>
          <p:cNvPicPr>
            <a:picLocks noChangeAspect="1"/>
          </p:cNvPicPr>
          <p:nvPr/>
        </p:nvPicPr>
        <p:blipFill>
          <a:blip r:embed="rId3"/>
          <a:stretch>
            <a:fillRect/>
          </a:stretch>
        </p:blipFill>
        <p:spPr>
          <a:xfrm>
            <a:off x="3119718" y="616419"/>
            <a:ext cx="5969674" cy="1150489"/>
          </a:xfrm>
          <a:prstGeom prst="rect">
            <a:avLst/>
          </a:prstGeom>
        </p:spPr>
      </p:pic>
      <p:pic>
        <p:nvPicPr>
          <p:cNvPr id="6" name="Picture 5">
            <a:extLst>
              <a:ext uri="{FF2B5EF4-FFF2-40B4-BE49-F238E27FC236}">
                <a16:creationId xmlns:a16="http://schemas.microsoft.com/office/drawing/2014/main" id="{205E92CC-5C44-8A25-7947-3FEDE4533A04}"/>
              </a:ext>
            </a:extLst>
          </p:cNvPr>
          <p:cNvPicPr>
            <a:picLocks noChangeAspect="1"/>
          </p:cNvPicPr>
          <p:nvPr/>
        </p:nvPicPr>
        <p:blipFill>
          <a:blip r:embed="rId4"/>
          <a:stretch>
            <a:fillRect/>
          </a:stretch>
        </p:blipFill>
        <p:spPr>
          <a:xfrm>
            <a:off x="3965555" y="2008993"/>
            <a:ext cx="5123837" cy="2412812"/>
          </a:xfrm>
          <a:prstGeom prst="rect">
            <a:avLst/>
          </a:prstGeom>
        </p:spPr>
      </p:pic>
      <p:sp>
        <p:nvSpPr>
          <p:cNvPr id="7" name="Rectangle 6">
            <a:extLst>
              <a:ext uri="{FF2B5EF4-FFF2-40B4-BE49-F238E27FC236}">
                <a16:creationId xmlns:a16="http://schemas.microsoft.com/office/drawing/2014/main" id="{948E4A33-C462-2C9F-21F1-B4226249D92F}"/>
              </a:ext>
            </a:extLst>
          </p:cNvPr>
          <p:cNvSpPr/>
          <p:nvPr/>
        </p:nvSpPr>
        <p:spPr>
          <a:xfrm>
            <a:off x="138953" y="4476870"/>
            <a:ext cx="5644053" cy="196208"/>
          </a:xfrm>
          <a:prstGeom prst="rect">
            <a:avLst/>
          </a:prstGeom>
        </p:spPr>
        <p:txBody>
          <a:bodyPr wrap="square">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675" b="0" i="0" u="none" strike="noStrike" kern="1200" cap="none" spc="0" normalizeH="0" baseline="0" noProof="0" dirty="0">
                <a:ln>
                  <a:noFill/>
                </a:ln>
                <a:solidFill>
                  <a:srgbClr val="444444"/>
                </a:solidFill>
                <a:effectLst/>
                <a:uLnTx/>
                <a:uFillTx/>
                <a:latin typeface="Arial" charset="0"/>
                <a:ea typeface="ＭＳ Ｐゴシック" charset="-128"/>
                <a:cs typeface="+mn-cs"/>
              </a:rPr>
              <a:t>http://</a:t>
            </a:r>
            <a:r>
              <a:rPr kumimoji="0" lang="en-US" sz="675" b="0" i="0" u="none" strike="noStrike" kern="1200" cap="none" spc="0" normalizeH="0" baseline="0" noProof="0" dirty="0" err="1">
                <a:ln>
                  <a:noFill/>
                </a:ln>
                <a:solidFill>
                  <a:srgbClr val="444444"/>
                </a:solidFill>
                <a:effectLst/>
                <a:uLnTx/>
                <a:uFillTx/>
                <a:latin typeface="Arial" charset="0"/>
                <a:ea typeface="ＭＳ Ｐゴシック" charset="-128"/>
                <a:cs typeface="+mn-cs"/>
              </a:rPr>
              <a:t>www.vertabelo.com</a:t>
            </a:r>
            <a:r>
              <a:rPr kumimoji="0" lang="en-US" sz="675" b="0" i="0" u="none" strike="noStrike" kern="1200" cap="none" spc="0" normalizeH="0" baseline="0" noProof="0" dirty="0">
                <a:ln>
                  <a:noFill/>
                </a:ln>
                <a:solidFill>
                  <a:srgbClr val="444444"/>
                </a:solidFill>
                <a:effectLst/>
                <a:uLnTx/>
                <a:uFillTx/>
                <a:latin typeface="Arial" charset="0"/>
                <a:ea typeface="ＭＳ Ｐゴシック" charset="-128"/>
                <a:cs typeface="+mn-cs"/>
              </a:rPr>
              <a:t>/blog/technical-articles/inheritance-in-a-relational-database</a:t>
            </a:r>
          </a:p>
        </p:txBody>
      </p:sp>
      <p:sp>
        <p:nvSpPr>
          <p:cNvPr id="8" name="TextBox 7">
            <a:extLst>
              <a:ext uri="{FF2B5EF4-FFF2-40B4-BE49-F238E27FC236}">
                <a16:creationId xmlns:a16="http://schemas.microsoft.com/office/drawing/2014/main" id="{91F92C6D-131E-F095-3416-35FCE598D02B}"/>
              </a:ext>
            </a:extLst>
          </p:cNvPr>
          <p:cNvSpPr txBox="1"/>
          <p:nvPr/>
        </p:nvSpPr>
        <p:spPr>
          <a:xfrm>
            <a:off x="228600" y="3329907"/>
            <a:ext cx="1128811" cy="1128811"/>
          </a:xfrm>
          <a:prstGeom prst="rect">
            <a:avLst/>
          </a:prstGeom>
          <a:noFill/>
        </p:spPr>
        <p:txBody>
          <a:bodyPr wrap="none" rtlCol="0">
            <a:noAutofit/>
          </a:bodyPr>
          <a:lstStyle/>
          <a:p>
            <a:pPr marL="171450" marR="0" lvl="0" indent="-171450" algn="l" defTabSz="457200" rtl="0" eaLnBrk="1" fontAlgn="base" latinLnBrk="0" hangingPunct="1">
              <a:lnSpc>
                <a:spcPct val="90000"/>
              </a:lnSpc>
              <a:spcBef>
                <a:spcPts val="450"/>
              </a:spcBef>
              <a:spcAft>
                <a:spcPct val="0"/>
              </a:spcAft>
              <a:buClr>
                <a:srgbClr val="0085C3"/>
              </a:buClr>
              <a:buSzTx/>
              <a:buFontTx/>
              <a:buAutoNum type="arabicPeriod"/>
              <a:tabLst/>
              <a:defRPr/>
            </a:pPr>
            <a:r>
              <a:rPr kumimoji="0" lang="en-US" sz="900" b="0" i="0" u="none" strike="noStrike" kern="1200" cap="none" spc="0" normalizeH="0" baseline="0" noProof="0" dirty="0">
                <a:ln>
                  <a:noFill/>
                </a:ln>
                <a:solidFill>
                  <a:srgbClr val="444444"/>
                </a:solidFill>
                <a:effectLst/>
                <a:uLnTx/>
                <a:uFillTx/>
                <a:latin typeface="Museo Sans For Dell"/>
                <a:ea typeface="ＭＳ Ｐゴシック" charset="-128"/>
                <a:cs typeface="+mn-cs"/>
              </a:rPr>
              <a:t>Are all employees faculty?</a:t>
            </a:r>
          </a:p>
          <a:p>
            <a:pPr marL="171450" marR="0" lvl="0" indent="-171450" algn="l" defTabSz="457200" rtl="0" eaLnBrk="1" fontAlgn="base" latinLnBrk="0" hangingPunct="1">
              <a:lnSpc>
                <a:spcPct val="90000"/>
              </a:lnSpc>
              <a:spcBef>
                <a:spcPts val="450"/>
              </a:spcBef>
              <a:spcAft>
                <a:spcPct val="0"/>
              </a:spcAft>
              <a:buClr>
                <a:srgbClr val="0085C3"/>
              </a:buClr>
              <a:buSzTx/>
              <a:buFontTx/>
              <a:buAutoNum type="arabicPeriod"/>
              <a:tabLst/>
              <a:defRPr/>
            </a:pPr>
            <a:r>
              <a:rPr kumimoji="0" lang="en-US" sz="900" b="0" i="0" u="none" strike="noStrike" kern="1200" cap="none" spc="0" normalizeH="0" baseline="0" noProof="0" dirty="0">
                <a:ln>
                  <a:noFill/>
                </a:ln>
                <a:solidFill>
                  <a:srgbClr val="444444"/>
                </a:solidFill>
                <a:effectLst/>
                <a:uLnTx/>
                <a:uFillTx/>
                <a:latin typeface="Museo Sans For Dell"/>
                <a:ea typeface="ＭＳ Ｐゴシック" charset="-128"/>
                <a:cs typeface="+mn-cs"/>
              </a:rPr>
              <a:t>Can students also be employees?</a:t>
            </a:r>
          </a:p>
        </p:txBody>
      </p:sp>
    </p:spTree>
    <p:extLst>
      <p:ext uri="{BB962C8B-B14F-4D97-AF65-F5344CB8AC3E}">
        <p14:creationId xmlns:p14="http://schemas.microsoft.com/office/powerpoint/2010/main" val="20857645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EB082B-8CA5-8A51-7580-FC51135B921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9E96B5D-773C-0B6E-DB6F-3A86A3C33C85}"/>
              </a:ext>
            </a:extLst>
          </p:cNvPr>
          <p:cNvSpPr>
            <a:spLocks noGrp="1"/>
          </p:cNvSpPr>
          <p:nvPr>
            <p:ph type="title"/>
          </p:nvPr>
        </p:nvSpPr>
        <p:spPr/>
        <p:txBody>
          <a:bodyPr/>
          <a:lstStyle/>
          <a:p>
            <a:r>
              <a:rPr lang="en-US" dirty="0"/>
              <a:t>Specialization</a:t>
            </a:r>
          </a:p>
        </p:txBody>
      </p:sp>
      <p:pic>
        <p:nvPicPr>
          <p:cNvPr id="4" name="Picture 3">
            <a:extLst>
              <a:ext uri="{FF2B5EF4-FFF2-40B4-BE49-F238E27FC236}">
                <a16:creationId xmlns:a16="http://schemas.microsoft.com/office/drawing/2014/main" id="{CB0E5828-BDE5-75FB-6D37-111B07BDCDD7}"/>
              </a:ext>
            </a:extLst>
          </p:cNvPr>
          <p:cNvPicPr>
            <a:picLocks noChangeAspect="1"/>
          </p:cNvPicPr>
          <p:nvPr/>
        </p:nvPicPr>
        <p:blipFill>
          <a:blip r:embed="rId2"/>
          <a:stretch>
            <a:fillRect/>
          </a:stretch>
        </p:blipFill>
        <p:spPr>
          <a:xfrm>
            <a:off x="911133" y="587411"/>
            <a:ext cx="6126256" cy="3968679"/>
          </a:xfrm>
          <a:prstGeom prst="rect">
            <a:avLst/>
          </a:prstGeom>
        </p:spPr>
      </p:pic>
    </p:spTree>
    <p:extLst>
      <p:ext uri="{BB962C8B-B14F-4D97-AF65-F5344CB8AC3E}">
        <p14:creationId xmlns:p14="http://schemas.microsoft.com/office/powerpoint/2010/main" val="8570348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F05811-57BE-F80A-BD7D-F127F3E6501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280961E-105C-3919-339F-670753F448B7}"/>
              </a:ext>
            </a:extLst>
          </p:cNvPr>
          <p:cNvSpPr>
            <a:spLocks noGrp="1"/>
          </p:cNvSpPr>
          <p:nvPr>
            <p:ph type="title"/>
          </p:nvPr>
        </p:nvSpPr>
        <p:spPr/>
        <p:txBody>
          <a:bodyPr/>
          <a:lstStyle/>
          <a:p>
            <a:r>
              <a:rPr lang="en-US" dirty="0"/>
              <a:t>One Table</a:t>
            </a:r>
          </a:p>
        </p:txBody>
      </p:sp>
      <p:pic>
        <p:nvPicPr>
          <p:cNvPr id="4" name="Picture 3">
            <a:extLst>
              <a:ext uri="{FF2B5EF4-FFF2-40B4-BE49-F238E27FC236}">
                <a16:creationId xmlns:a16="http://schemas.microsoft.com/office/drawing/2014/main" id="{22FD687E-1F83-7AD6-E1CB-DF634D8CD30C}"/>
              </a:ext>
            </a:extLst>
          </p:cNvPr>
          <p:cNvPicPr>
            <a:picLocks noChangeAspect="1"/>
          </p:cNvPicPr>
          <p:nvPr/>
        </p:nvPicPr>
        <p:blipFill>
          <a:blip r:embed="rId2"/>
          <a:stretch>
            <a:fillRect/>
          </a:stretch>
        </p:blipFill>
        <p:spPr>
          <a:xfrm>
            <a:off x="2192178" y="618297"/>
            <a:ext cx="4845211" cy="4077528"/>
          </a:xfrm>
          <a:prstGeom prst="rect">
            <a:avLst/>
          </a:prstGeom>
        </p:spPr>
      </p:pic>
      <p:sp>
        <p:nvSpPr>
          <p:cNvPr id="5" name="TextBox 4">
            <a:extLst>
              <a:ext uri="{FF2B5EF4-FFF2-40B4-BE49-F238E27FC236}">
                <a16:creationId xmlns:a16="http://schemas.microsoft.com/office/drawing/2014/main" id="{FAF44FC7-6679-FF72-6EAE-598AF2D14DD7}"/>
              </a:ext>
            </a:extLst>
          </p:cNvPr>
          <p:cNvSpPr txBox="1"/>
          <p:nvPr/>
        </p:nvSpPr>
        <p:spPr>
          <a:xfrm>
            <a:off x="505856" y="2978524"/>
            <a:ext cx="769378" cy="369332"/>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Tables</a:t>
            </a:r>
          </a:p>
        </p:txBody>
      </p:sp>
      <p:cxnSp>
        <p:nvCxnSpPr>
          <p:cNvPr id="6" name="Straight Arrow Connector 5">
            <a:extLst>
              <a:ext uri="{FF2B5EF4-FFF2-40B4-BE49-F238E27FC236}">
                <a16:creationId xmlns:a16="http://schemas.microsoft.com/office/drawing/2014/main" id="{D03DB53E-EFD6-02F9-074E-A022159B1A40}"/>
              </a:ext>
            </a:extLst>
          </p:cNvPr>
          <p:cNvCxnSpPr>
            <a:cxnSpLocks/>
            <a:stCxn id="5" idx="3"/>
          </p:cNvCxnSpPr>
          <p:nvPr/>
        </p:nvCxnSpPr>
        <p:spPr>
          <a:xfrm flipV="1">
            <a:off x="1275234" y="2978524"/>
            <a:ext cx="1475421" cy="184666"/>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04CD5489-BA33-E4B5-6416-7A0E7F01E4F7}"/>
              </a:ext>
            </a:extLst>
          </p:cNvPr>
          <p:cNvSpPr txBox="1"/>
          <p:nvPr/>
        </p:nvSpPr>
        <p:spPr>
          <a:xfrm>
            <a:off x="7473769" y="2840024"/>
            <a:ext cx="736099" cy="369332"/>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Views</a:t>
            </a:r>
          </a:p>
        </p:txBody>
      </p:sp>
      <p:cxnSp>
        <p:nvCxnSpPr>
          <p:cNvPr id="8" name="Straight Arrow Connector 7">
            <a:extLst>
              <a:ext uri="{FF2B5EF4-FFF2-40B4-BE49-F238E27FC236}">
                <a16:creationId xmlns:a16="http://schemas.microsoft.com/office/drawing/2014/main" id="{E4F9DD09-9E16-008E-F8D7-57F4024E82B6}"/>
              </a:ext>
            </a:extLst>
          </p:cNvPr>
          <p:cNvCxnSpPr>
            <a:cxnSpLocks/>
            <a:stCxn id="7" idx="1"/>
          </p:cNvCxnSpPr>
          <p:nvPr/>
        </p:nvCxnSpPr>
        <p:spPr>
          <a:xfrm flipH="1" flipV="1">
            <a:off x="6224381" y="2657062"/>
            <a:ext cx="1249388" cy="367628"/>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A241952-34F7-7EE6-4A81-AA9EEF0B5B7C}"/>
              </a:ext>
            </a:extLst>
          </p:cNvPr>
          <p:cNvCxnSpPr>
            <a:cxnSpLocks/>
            <a:stCxn id="7" idx="1"/>
          </p:cNvCxnSpPr>
          <p:nvPr/>
        </p:nvCxnSpPr>
        <p:spPr>
          <a:xfrm flipH="1">
            <a:off x="6157293" y="3024690"/>
            <a:ext cx="1316476" cy="716241"/>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178161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8B082E-8859-051B-02D2-C7DF31CF1A02}"/>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278DEF08-855A-ECE0-6482-E30B731F6349}"/>
              </a:ext>
            </a:extLst>
          </p:cNvPr>
          <p:cNvPicPr>
            <a:picLocks noChangeAspect="1"/>
          </p:cNvPicPr>
          <p:nvPr/>
        </p:nvPicPr>
        <p:blipFill>
          <a:blip r:embed="rId3"/>
          <a:stretch>
            <a:fillRect/>
          </a:stretch>
        </p:blipFill>
        <p:spPr>
          <a:xfrm>
            <a:off x="-2" y="-1"/>
            <a:ext cx="9144001" cy="5143501"/>
          </a:xfrm>
          <a:prstGeom prst="rect">
            <a:avLst/>
          </a:prstGeom>
        </p:spPr>
      </p:pic>
      <p:sp>
        <p:nvSpPr>
          <p:cNvPr id="7" name="Rectangle 6">
            <a:extLst>
              <a:ext uri="{FF2B5EF4-FFF2-40B4-BE49-F238E27FC236}">
                <a16:creationId xmlns:a16="http://schemas.microsoft.com/office/drawing/2014/main" id="{DBFD7C93-A802-FFBB-037A-8DD2BF904E22}"/>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3075" name="Picture 7">
            <a:extLst>
              <a:ext uri="{FF2B5EF4-FFF2-40B4-BE49-F238E27FC236}">
                <a16:creationId xmlns:a16="http://schemas.microsoft.com/office/drawing/2014/main" id="{04D20847-7759-DD5B-1ED4-AB0EB21F0161}"/>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6" name="TextBox 9">
            <a:extLst>
              <a:ext uri="{FF2B5EF4-FFF2-40B4-BE49-F238E27FC236}">
                <a16:creationId xmlns:a16="http://schemas.microsoft.com/office/drawing/2014/main" id="{DAB0247A-C752-F4D5-4BD5-ABC3610B6950}"/>
              </a:ext>
            </a:extLst>
          </p:cNvPr>
          <p:cNvSpPr txBox="1">
            <a:spLocks noChangeArrowheads="1"/>
          </p:cNvSpPr>
          <p:nvPr/>
        </p:nvSpPr>
        <p:spPr bwMode="auto">
          <a:xfrm>
            <a:off x="-2" y="1"/>
            <a:ext cx="9144000"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3200" i="1" dirty="0"/>
              <a:t>W4111 – Introduction to Databases</a:t>
            </a:r>
            <a:br>
              <a:rPr lang="en-US" altLang="en-US" sz="3200" i="1" dirty="0"/>
            </a:br>
            <a:r>
              <a:rPr lang="en-US" altLang="en-US" sz="3200" i="1" dirty="0"/>
              <a:t>Section 002, Spring 2025</a:t>
            </a:r>
            <a:br>
              <a:rPr lang="en-US" altLang="en-US" sz="3600" i="1" dirty="0"/>
            </a:br>
            <a:r>
              <a:rPr lang="en-US" altLang="en-US" sz="3200" i="1" dirty="0"/>
              <a:t>Lecture 4: ER(3), Relational(3), SQL(3)</a:t>
            </a:r>
            <a:endParaRPr lang="en-US" altLang="en-US" sz="3600" i="1" dirty="0"/>
          </a:p>
        </p:txBody>
      </p:sp>
      <p:sp>
        <p:nvSpPr>
          <p:cNvPr id="3077" name="TextBox 10">
            <a:extLst>
              <a:ext uri="{FF2B5EF4-FFF2-40B4-BE49-F238E27FC236}">
                <a16:creationId xmlns:a16="http://schemas.microsoft.com/office/drawing/2014/main" id="{7E46D065-8862-1978-1C3B-E75F49A901BE}"/>
              </a:ext>
            </a:extLst>
          </p:cNvPr>
          <p:cNvSpPr txBox="1">
            <a:spLocks noChangeArrowheads="1"/>
          </p:cNvSpPr>
          <p:nvPr/>
        </p:nvSpPr>
        <p:spPr bwMode="auto">
          <a:xfrm>
            <a:off x="0" y="4732991"/>
            <a:ext cx="91440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r>
              <a:rPr lang="en-US" altLang="en-US" sz="1200" i="1" dirty="0">
                <a:solidFill>
                  <a:schemeClr val="bg1"/>
                </a:solidFill>
              </a:rPr>
              <a:t>© Donald F. Ferguson, 2024</a:t>
            </a:r>
          </a:p>
        </p:txBody>
      </p:sp>
      <p:sp>
        <p:nvSpPr>
          <p:cNvPr id="3" name="Rounded Rectangle 2">
            <a:extLst>
              <a:ext uri="{FF2B5EF4-FFF2-40B4-BE49-F238E27FC236}">
                <a16:creationId xmlns:a16="http://schemas.microsoft.com/office/drawing/2014/main" id="{A29FEA3D-137C-5B7A-1948-BA252A56A866}"/>
              </a:ext>
            </a:extLst>
          </p:cNvPr>
          <p:cNvSpPr/>
          <p:nvPr/>
        </p:nvSpPr>
        <p:spPr>
          <a:xfrm>
            <a:off x="1524000" y="1733550"/>
            <a:ext cx="6400800" cy="2209800"/>
          </a:xfrm>
          <a:prstGeom prst="roundRect">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a:t>We will start in a few minutes.</a:t>
            </a:r>
          </a:p>
        </p:txBody>
      </p:sp>
    </p:spTree>
    <p:extLst>
      <p:ext uri="{BB962C8B-B14F-4D97-AF65-F5344CB8AC3E}">
        <p14:creationId xmlns:p14="http://schemas.microsoft.com/office/powerpoint/2010/main" val="34325472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06C718-1B7F-57B5-8225-49303D8EDBF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465590A-D826-4E0B-E135-524AAC03E075}"/>
              </a:ext>
            </a:extLst>
          </p:cNvPr>
          <p:cNvSpPr>
            <a:spLocks noGrp="1"/>
          </p:cNvSpPr>
          <p:nvPr>
            <p:ph type="title"/>
          </p:nvPr>
        </p:nvSpPr>
        <p:spPr/>
        <p:txBody>
          <a:bodyPr/>
          <a:lstStyle/>
          <a:p>
            <a:r>
              <a:rPr lang="en-US" dirty="0"/>
              <a:t>Two Table</a:t>
            </a:r>
          </a:p>
        </p:txBody>
      </p:sp>
      <p:pic>
        <p:nvPicPr>
          <p:cNvPr id="4" name="Picture 3">
            <a:extLst>
              <a:ext uri="{FF2B5EF4-FFF2-40B4-BE49-F238E27FC236}">
                <a16:creationId xmlns:a16="http://schemas.microsoft.com/office/drawing/2014/main" id="{E90AA6D5-998E-2331-5044-327D85F4BC9B}"/>
              </a:ext>
            </a:extLst>
          </p:cNvPr>
          <p:cNvPicPr>
            <a:picLocks noChangeAspect="1"/>
          </p:cNvPicPr>
          <p:nvPr/>
        </p:nvPicPr>
        <p:blipFill>
          <a:blip r:embed="rId2"/>
          <a:stretch>
            <a:fillRect/>
          </a:stretch>
        </p:blipFill>
        <p:spPr>
          <a:xfrm>
            <a:off x="2165779" y="638350"/>
            <a:ext cx="4598092" cy="4057475"/>
          </a:xfrm>
          <a:prstGeom prst="rect">
            <a:avLst/>
          </a:prstGeom>
        </p:spPr>
      </p:pic>
      <p:sp>
        <p:nvSpPr>
          <p:cNvPr id="5" name="TextBox 4">
            <a:extLst>
              <a:ext uri="{FF2B5EF4-FFF2-40B4-BE49-F238E27FC236}">
                <a16:creationId xmlns:a16="http://schemas.microsoft.com/office/drawing/2014/main" id="{16E95914-616B-9825-8291-D2E3559B5AB5}"/>
              </a:ext>
            </a:extLst>
          </p:cNvPr>
          <p:cNvSpPr txBox="1"/>
          <p:nvPr/>
        </p:nvSpPr>
        <p:spPr>
          <a:xfrm>
            <a:off x="505856" y="2978524"/>
            <a:ext cx="769378" cy="369332"/>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Tables</a:t>
            </a:r>
          </a:p>
        </p:txBody>
      </p:sp>
      <p:cxnSp>
        <p:nvCxnSpPr>
          <p:cNvPr id="6" name="Straight Arrow Connector 5">
            <a:extLst>
              <a:ext uri="{FF2B5EF4-FFF2-40B4-BE49-F238E27FC236}">
                <a16:creationId xmlns:a16="http://schemas.microsoft.com/office/drawing/2014/main" id="{53FB7BC9-AD10-4CD0-80E5-30965807C7DA}"/>
              </a:ext>
            </a:extLst>
          </p:cNvPr>
          <p:cNvCxnSpPr>
            <a:stCxn id="5" idx="3"/>
          </p:cNvCxnSpPr>
          <p:nvPr/>
        </p:nvCxnSpPr>
        <p:spPr>
          <a:xfrm flipV="1">
            <a:off x="1275234" y="2571752"/>
            <a:ext cx="1528478" cy="591438"/>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31CD7293-C082-CEE7-5458-3D2828562C68}"/>
              </a:ext>
            </a:extLst>
          </p:cNvPr>
          <p:cNvCxnSpPr>
            <a:cxnSpLocks/>
            <a:stCxn id="5" idx="3"/>
          </p:cNvCxnSpPr>
          <p:nvPr/>
        </p:nvCxnSpPr>
        <p:spPr>
          <a:xfrm>
            <a:off x="1275234" y="3163190"/>
            <a:ext cx="1528478" cy="499107"/>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23B33DAC-6ABE-CF30-B433-BC5D955399C0}"/>
              </a:ext>
            </a:extLst>
          </p:cNvPr>
          <p:cNvSpPr txBox="1"/>
          <p:nvPr/>
        </p:nvSpPr>
        <p:spPr>
          <a:xfrm>
            <a:off x="7473769" y="2840024"/>
            <a:ext cx="648383" cy="369332"/>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View</a:t>
            </a:r>
          </a:p>
        </p:txBody>
      </p:sp>
      <p:cxnSp>
        <p:nvCxnSpPr>
          <p:cNvPr id="9" name="Straight Arrow Connector 8">
            <a:extLst>
              <a:ext uri="{FF2B5EF4-FFF2-40B4-BE49-F238E27FC236}">
                <a16:creationId xmlns:a16="http://schemas.microsoft.com/office/drawing/2014/main" id="{12C30C98-365D-6AF0-2458-C66390F1D421}"/>
              </a:ext>
            </a:extLst>
          </p:cNvPr>
          <p:cNvCxnSpPr>
            <a:cxnSpLocks/>
            <a:stCxn id="8" idx="1"/>
          </p:cNvCxnSpPr>
          <p:nvPr/>
        </p:nvCxnSpPr>
        <p:spPr>
          <a:xfrm flipH="1">
            <a:off x="6164747" y="3024690"/>
            <a:ext cx="1309022" cy="101859"/>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842989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DC4426-70CF-29A5-0D8A-2DBD0EBFA9C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2E63467-0539-C1CC-C17F-0807A1785383}"/>
              </a:ext>
            </a:extLst>
          </p:cNvPr>
          <p:cNvSpPr>
            <a:spLocks noGrp="1"/>
          </p:cNvSpPr>
          <p:nvPr>
            <p:ph type="title"/>
          </p:nvPr>
        </p:nvSpPr>
        <p:spPr/>
        <p:txBody>
          <a:bodyPr/>
          <a:lstStyle/>
          <a:p>
            <a:r>
              <a:rPr lang="en-US" dirty="0"/>
              <a:t>Three Table</a:t>
            </a:r>
          </a:p>
        </p:txBody>
      </p:sp>
      <p:pic>
        <p:nvPicPr>
          <p:cNvPr id="4" name="Picture 3">
            <a:extLst>
              <a:ext uri="{FF2B5EF4-FFF2-40B4-BE49-F238E27FC236}">
                <a16:creationId xmlns:a16="http://schemas.microsoft.com/office/drawing/2014/main" id="{D69586B8-367E-77DA-6189-93551BDEF63A}"/>
              </a:ext>
            </a:extLst>
          </p:cNvPr>
          <p:cNvPicPr>
            <a:picLocks noChangeAspect="1"/>
          </p:cNvPicPr>
          <p:nvPr/>
        </p:nvPicPr>
        <p:blipFill>
          <a:blip r:embed="rId2"/>
          <a:stretch>
            <a:fillRect/>
          </a:stretch>
        </p:blipFill>
        <p:spPr>
          <a:xfrm>
            <a:off x="533400" y="666750"/>
            <a:ext cx="6324600" cy="3972476"/>
          </a:xfrm>
          <a:prstGeom prst="rect">
            <a:avLst/>
          </a:prstGeom>
        </p:spPr>
      </p:pic>
    </p:spTree>
    <p:extLst>
      <p:ext uri="{BB962C8B-B14F-4D97-AF65-F5344CB8AC3E}">
        <p14:creationId xmlns:p14="http://schemas.microsoft.com/office/powerpoint/2010/main" val="13336570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881877-D141-53DA-18BF-76D9EB2AC3EF}"/>
            </a:ext>
          </a:extLst>
        </p:cNvPr>
        <p:cNvGrpSpPr/>
        <p:nvPr/>
      </p:nvGrpSpPr>
      <p:grpSpPr>
        <a:xfrm>
          <a:off x="0" y="0"/>
          <a:ext cx="0" cy="0"/>
          <a:chOff x="0" y="0"/>
          <a:chExt cx="0" cy="0"/>
        </a:xfrm>
      </p:grpSpPr>
      <p:sp>
        <p:nvSpPr>
          <p:cNvPr id="537602" name="Rectangle 2">
            <a:extLst>
              <a:ext uri="{FF2B5EF4-FFF2-40B4-BE49-F238E27FC236}">
                <a16:creationId xmlns:a16="http://schemas.microsoft.com/office/drawing/2014/main" id="{89F12093-DBFB-7BFA-B7A3-586BA7EA336F}"/>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Specialization Example</a:t>
            </a:r>
          </a:p>
        </p:txBody>
      </p:sp>
      <p:sp>
        <p:nvSpPr>
          <p:cNvPr id="60419" name="Rectangle 3">
            <a:extLst>
              <a:ext uri="{FF2B5EF4-FFF2-40B4-BE49-F238E27FC236}">
                <a16:creationId xmlns:a16="http://schemas.microsoft.com/office/drawing/2014/main" id="{62F5E8EF-E9F8-2B0C-E3A1-48F89F4500AA}"/>
              </a:ext>
            </a:extLst>
          </p:cNvPr>
          <p:cNvSpPr>
            <a:spLocks noGrp="1" noChangeArrowheads="1"/>
          </p:cNvSpPr>
          <p:nvPr>
            <p:ph type="body" idx="1"/>
          </p:nvPr>
        </p:nvSpPr>
        <p:spPr>
          <a:xfrm>
            <a:off x="1719262" y="745331"/>
            <a:ext cx="5769674" cy="930714"/>
          </a:xfrm>
        </p:spPr>
        <p:txBody>
          <a:bodyPr/>
          <a:lstStyle/>
          <a:p>
            <a:r>
              <a:rPr lang="en-US" altLang="en-US" b="1" dirty="0">
                <a:solidFill>
                  <a:srgbClr val="002060"/>
                </a:solidFill>
              </a:rPr>
              <a:t>Overlapping</a:t>
            </a:r>
            <a:r>
              <a:rPr lang="en-US" altLang="en-US" dirty="0"/>
              <a:t> – </a:t>
            </a:r>
            <a:r>
              <a:rPr lang="en-US" altLang="en-US" i="1" dirty="0"/>
              <a:t>employee</a:t>
            </a:r>
            <a:r>
              <a:rPr lang="en-US" altLang="en-US" dirty="0"/>
              <a:t> and </a:t>
            </a:r>
            <a:r>
              <a:rPr lang="en-US" altLang="en-US" i="1" dirty="0"/>
              <a:t>student</a:t>
            </a:r>
          </a:p>
          <a:p>
            <a:r>
              <a:rPr lang="en-US" altLang="en-US" b="1" dirty="0">
                <a:solidFill>
                  <a:srgbClr val="002060"/>
                </a:solidFill>
              </a:rPr>
              <a:t>Disjoint</a:t>
            </a:r>
            <a:r>
              <a:rPr lang="en-US" altLang="en-US" dirty="0"/>
              <a:t> – </a:t>
            </a:r>
            <a:r>
              <a:rPr lang="en-US" altLang="en-US" i="1" dirty="0"/>
              <a:t>instructor</a:t>
            </a:r>
            <a:r>
              <a:rPr lang="en-US" altLang="en-US" dirty="0"/>
              <a:t> and </a:t>
            </a:r>
            <a:r>
              <a:rPr lang="en-US" altLang="en-US" i="1" dirty="0"/>
              <a:t>secretary</a:t>
            </a:r>
          </a:p>
          <a:p>
            <a:r>
              <a:rPr lang="en-US" altLang="en-US" dirty="0"/>
              <a:t>Total and partial</a:t>
            </a:r>
          </a:p>
        </p:txBody>
      </p:sp>
      <p:pic>
        <p:nvPicPr>
          <p:cNvPr id="60420" name="Picture 1">
            <a:extLst>
              <a:ext uri="{FF2B5EF4-FFF2-40B4-BE49-F238E27FC236}">
                <a16:creationId xmlns:a16="http://schemas.microsoft.com/office/drawing/2014/main" id="{8D210E5D-5D1F-AD5D-CABB-65B10BCD813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310128" y="1688655"/>
            <a:ext cx="2419160" cy="2496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281498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C69221-A718-BD24-F209-CAF22D136D19}"/>
            </a:ext>
          </a:extLst>
        </p:cNvPr>
        <p:cNvGrpSpPr/>
        <p:nvPr/>
      </p:nvGrpSpPr>
      <p:grpSpPr>
        <a:xfrm>
          <a:off x="0" y="0"/>
          <a:ext cx="0" cy="0"/>
          <a:chOff x="0" y="0"/>
          <a:chExt cx="0" cy="0"/>
        </a:xfrm>
      </p:grpSpPr>
      <p:sp>
        <p:nvSpPr>
          <p:cNvPr id="670722" name="Rectangle 2">
            <a:extLst>
              <a:ext uri="{FF2B5EF4-FFF2-40B4-BE49-F238E27FC236}">
                <a16:creationId xmlns:a16="http://schemas.microsoft.com/office/drawing/2014/main" id="{40A4F4E5-75D1-98FF-4569-6E2C7078C3D8}"/>
              </a:ext>
            </a:extLst>
          </p:cNvPr>
          <p:cNvSpPr>
            <a:spLocks noGrp="1" noChangeArrowheads="1"/>
          </p:cNvSpPr>
          <p:nvPr>
            <p:ph type="title" idx="4294967295"/>
          </p:nvPr>
        </p:nvSpPr>
        <p:spPr>
          <a:xfrm>
            <a:off x="1749029" y="36910"/>
            <a:ext cx="6057900" cy="457200"/>
          </a:xfrm>
        </p:spPr>
        <p:txBody>
          <a:bodyPr/>
          <a:lstStyle/>
          <a:p>
            <a:pPr>
              <a:defRPr/>
            </a:pPr>
            <a:r>
              <a:rPr lang="en-US" altLang="en-US">
                <a:effectLst>
                  <a:outerShdw blurRad="38100" dist="38100" dir="2700000" algn="tl">
                    <a:srgbClr val="C0C0C0"/>
                  </a:outerShdw>
                </a:effectLst>
              </a:rPr>
              <a:t>Representing Specialization via Schemas</a:t>
            </a:r>
          </a:p>
        </p:txBody>
      </p:sp>
      <p:sp>
        <p:nvSpPr>
          <p:cNvPr id="61443" name="Rectangle 3">
            <a:extLst>
              <a:ext uri="{FF2B5EF4-FFF2-40B4-BE49-F238E27FC236}">
                <a16:creationId xmlns:a16="http://schemas.microsoft.com/office/drawing/2014/main" id="{0BAA6EF2-BB56-C9AC-5FCA-91284E795978}"/>
              </a:ext>
            </a:extLst>
          </p:cNvPr>
          <p:cNvSpPr>
            <a:spLocks noGrp="1" noChangeArrowheads="1"/>
          </p:cNvSpPr>
          <p:nvPr>
            <p:ph type="body" idx="4294967295"/>
          </p:nvPr>
        </p:nvSpPr>
        <p:spPr>
          <a:xfrm>
            <a:off x="1722271" y="867967"/>
            <a:ext cx="5630396" cy="3374850"/>
          </a:xfrm>
        </p:spPr>
        <p:txBody>
          <a:bodyPr/>
          <a:lstStyle/>
          <a:p>
            <a:pPr>
              <a:tabLst>
                <a:tab pos="259556" algn="l"/>
                <a:tab pos="941785" algn="ctr"/>
                <a:tab pos="1839516" algn="l"/>
                <a:tab pos="2868216" algn="ctr"/>
              </a:tabLst>
            </a:pPr>
            <a:r>
              <a:rPr lang="en-US" altLang="en-US" dirty="0"/>
              <a:t>Method 1: </a:t>
            </a:r>
          </a:p>
          <a:p>
            <a:pPr lvl="1">
              <a:tabLst>
                <a:tab pos="259556" algn="l"/>
                <a:tab pos="941785" algn="ctr"/>
                <a:tab pos="1839516" algn="l"/>
                <a:tab pos="2868216" algn="ctr"/>
              </a:tabLst>
            </a:pPr>
            <a:r>
              <a:rPr lang="en-US" altLang="en-US" dirty="0">
                <a:ea typeface="ＭＳ Ｐゴシック" panose="020B0600070205080204" pitchFamily="34" charset="-128"/>
              </a:rPr>
              <a:t>Form a schema for the higher-level entity </a:t>
            </a:r>
          </a:p>
          <a:p>
            <a:pPr lvl="1">
              <a:tabLst>
                <a:tab pos="259556" algn="l"/>
                <a:tab pos="941785" algn="ctr"/>
                <a:tab pos="1839516" algn="l"/>
                <a:tab pos="2868216" algn="ctr"/>
              </a:tabLst>
            </a:pPr>
            <a:r>
              <a:rPr lang="en-US" altLang="en-US" dirty="0">
                <a:ea typeface="ＭＳ Ｐゴシック" panose="020B0600070205080204" pitchFamily="34" charset="-128"/>
              </a:rPr>
              <a:t>Form a schema for each lower-level entity set, include primary key of higher-level entity set and local attributes</a:t>
            </a:r>
          </a:p>
          <a:p>
            <a:pPr marL="342900" lvl="1" indent="0">
              <a:buNone/>
              <a:tabLst>
                <a:tab pos="259556" algn="l"/>
                <a:tab pos="941785" algn="ctr"/>
                <a:tab pos="1839516" algn="l"/>
                <a:tab pos="2868216" algn="ctr"/>
              </a:tabLst>
            </a:pPr>
            <a:br>
              <a:rPr lang="en-US" altLang="en-US" dirty="0">
                <a:ea typeface="ＭＳ Ｐゴシック" panose="020B0600070205080204" pitchFamily="34" charset="-128"/>
              </a:rPr>
            </a:br>
            <a:br>
              <a:rPr lang="en-US" altLang="en-US" dirty="0">
                <a:ea typeface="ＭＳ Ｐゴシック" panose="020B0600070205080204" pitchFamily="34" charset="-128"/>
              </a:rPr>
            </a:br>
            <a:endParaRPr lang="en-US" altLang="en-US" dirty="0">
              <a:ea typeface="ＭＳ Ｐゴシック" panose="020B0600070205080204" pitchFamily="34" charset="-128"/>
            </a:endParaRPr>
          </a:p>
          <a:p>
            <a:pPr lvl="1">
              <a:tabLst>
                <a:tab pos="259556" algn="l"/>
                <a:tab pos="941785" algn="ctr"/>
                <a:tab pos="1839516" algn="l"/>
                <a:tab pos="2868216" algn="ctr"/>
              </a:tabLst>
            </a:pPr>
            <a:endParaRPr lang="en-US" altLang="en-US" dirty="0">
              <a:ea typeface="ＭＳ Ｐゴシック" panose="020B0600070205080204" pitchFamily="34" charset="-128"/>
            </a:endParaRPr>
          </a:p>
          <a:p>
            <a:pPr marL="342900" lvl="1" indent="0">
              <a:buNone/>
              <a:tabLst>
                <a:tab pos="259556" algn="l"/>
                <a:tab pos="941785" algn="ctr"/>
                <a:tab pos="1839516" algn="l"/>
                <a:tab pos="2868216" algn="ctr"/>
              </a:tabLst>
            </a:pPr>
            <a:endParaRPr lang="en-US" altLang="en-US" dirty="0">
              <a:ea typeface="ＭＳ Ｐゴシック" panose="020B0600070205080204" pitchFamily="34" charset="-128"/>
            </a:endParaRPr>
          </a:p>
          <a:p>
            <a:pPr lvl="1">
              <a:tabLst>
                <a:tab pos="259556" algn="l"/>
                <a:tab pos="941785" algn="ctr"/>
                <a:tab pos="1839516" algn="l"/>
                <a:tab pos="2868216" algn="ctr"/>
              </a:tabLst>
            </a:pPr>
            <a:r>
              <a:rPr lang="en-US" altLang="en-US" dirty="0">
                <a:ea typeface="ＭＳ Ｐゴシック" panose="020B0600070205080204" pitchFamily="34" charset="-128"/>
              </a:rPr>
              <a:t>Drawback:  getting information about, an </a:t>
            </a:r>
            <a:r>
              <a:rPr lang="en-US" altLang="en-US" i="1" dirty="0">
                <a:ea typeface="ＭＳ Ｐゴシック" panose="020B0600070205080204" pitchFamily="34" charset="-128"/>
              </a:rPr>
              <a:t>employee</a:t>
            </a:r>
            <a:r>
              <a:rPr lang="en-US" altLang="en-US" dirty="0">
                <a:ea typeface="ＭＳ Ｐゴシック" panose="020B0600070205080204" pitchFamily="34" charset="-128"/>
              </a:rPr>
              <a:t> requires accessing two relations, the one corresponding to the low-level schema and the one corresponding to the high-level schema</a:t>
            </a:r>
          </a:p>
        </p:txBody>
      </p:sp>
      <p:pic>
        <p:nvPicPr>
          <p:cNvPr id="2" name="Picture 1">
            <a:extLst>
              <a:ext uri="{FF2B5EF4-FFF2-40B4-BE49-F238E27FC236}">
                <a16:creationId xmlns:a16="http://schemas.microsoft.com/office/drawing/2014/main" id="{47B8AD80-B1D6-2582-C87A-C0F331CFE134}"/>
              </a:ext>
            </a:extLst>
          </p:cNvPr>
          <p:cNvPicPr>
            <a:picLocks noChangeAspect="1"/>
          </p:cNvPicPr>
          <p:nvPr/>
        </p:nvPicPr>
        <p:blipFill>
          <a:blip r:embed="rId3"/>
          <a:stretch>
            <a:fillRect/>
          </a:stretch>
        </p:blipFill>
        <p:spPr>
          <a:xfrm>
            <a:off x="3282553" y="1966246"/>
            <a:ext cx="2725055" cy="951128"/>
          </a:xfrm>
          <a:prstGeom prst="rect">
            <a:avLst/>
          </a:prstGeom>
        </p:spPr>
      </p:pic>
    </p:spTree>
    <p:extLst>
      <p:ext uri="{BB962C8B-B14F-4D97-AF65-F5344CB8AC3E}">
        <p14:creationId xmlns:p14="http://schemas.microsoft.com/office/powerpoint/2010/main" val="5440479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75B95D-5FC7-3957-8EE6-57C1FC5D0D35}"/>
            </a:ext>
          </a:extLst>
        </p:cNvPr>
        <p:cNvGrpSpPr/>
        <p:nvPr/>
      </p:nvGrpSpPr>
      <p:grpSpPr>
        <a:xfrm>
          <a:off x="0" y="0"/>
          <a:ext cx="0" cy="0"/>
          <a:chOff x="0" y="0"/>
          <a:chExt cx="0" cy="0"/>
        </a:xfrm>
      </p:grpSpPr>
      <p:sp>
        <p:nvSpPr>
          <p:cNvPr id="672770" name="Rectangle 2">
            <a:extLst>
              <a:ext uri="{FF2B5EF4-FFF2-40B4-BE49-F238E27FC236}">
                <a16:creationId xmlns:a16="http://schemas.microsoft.com/office/drawing/2014/main" id="{7CA86FC4-8444-7F8C-C03C-D56077041144}"/>
              </a:ext>
            </a:extLst>
          </p:cNvPr>
          <p:cNvSpPr>
            <a:spLocks noGrp="1" noChangeArrowheads="1"/>
          </p:cNvSpPr>
          <p:nvPr>
            <p:ph type="title" idx="4294967295"/>
          </p:nvPr>
        </p:nvSpPr>
        <p:spPr>
          <a:xfrm>
            <a:off x="1522521" y="72676"/>
            <a:ext cx="6707080" cy="457200"/>
          </a:xfrm>
        </p:spPr>
        <p:txBody>
          <a:bodyPr/>
          <a:lstStyle/>
          <a:p>
            <a:pPr>
              <a:defRPr/>
            </a:pPr>
            <a:r>
              <a:rPr lang="en-US" altLang="en-US" dirty="0">
                <a:effectLst>
                  <a:outerShdw blurRad="38100" dist="38100" dir="2700000" algn="tl">
                    <a:srgbClr val="C0C0C0"/>
                  </a:outerShdw>
                </a:effectLst>
              </a:rPr>
              <a:t>Representing Specialization as Schemas (Cont.)</a:t>
            </a:r>
          </a:p>
        </p:txBody>
      </p:sp>
      <p:sp>
        <p:nvSpPr>
          <p:cNvPr id="62467" name="Rectangle 3">
            <a:extLst>
              <a:ext uri="{FF2B5EF4-FFF2-40B4-BE49-F238E27FC236}">
                <a16:creationId xmlns:a16="http://schemas.microsoft.com/office/drawing/2014/main" id="{F61B9FC5-F75A-55D0-67AE-5DE4B283AF6D}"/>
              </a:ext>
            </a:extLst>
          </p:cNvPr>
          <p:cNvSpPr>
            <a:spLocks noGrp="1" noChangeArrowheads="1"/>
          </p:cNvSpPr>
          <p:nvPr>
            <p:ph type="body" idx="4294967295"/>
          </p:nvPr>
        </p:nvSpPr>
        <p:spPr>
          <a:xfrm>
            <a:off x="1715610" y="861573"/>
            <a:ext cx="5544727" cy="2979706"/>
          </a:xfrm>
        </p:spPr>
        <p:txBody>
          <a:bodyPr/>
          <a:lstStyle/>
          <a:p>
            <a:pPr>
              <a:tabLst>
                <a:tab pos="259556" algn="l"/>
                <a:tab pos="941785" algn="ctr"/>
                <a:tab pos="1839516" algn="l"/>
                <a:tab pos="2868216" algn="ctr"/>
              </a:tabLst>
            </a:pPr>
            <a:r>
              <a:rPr lang="en-US" altLang="en-US" dirty="0"/>
              <a:t>Method 2:  </a:t>
            </a:r>
          </a:p>
          <a:p>
            <a:pPr lvl="1">
              <a:tabLst>
                <a:tab pos="259556" algn="l"/>
                <a:tab pos="941785" algn="ctr"/>
                <a:tab pos="1839516" algn="l"/>
                <a:tab pos="2868216" algn="ctr"/>
              </a:tabLst>
            </a:pPr>
            <a:r>
              <a:rPr lang="en-US" altLang="en-US" dirty="0">
                <a:ea typeface="ＭＳ Ｐゴシック" panose="020B0600070205080204" pitchFamily="34" charset="-128"/>
              </a:rPr>
              <a:t>Form a schema for each entity set with all local and inherited attributes</a:t>
            </a:r>
          </a:p>
          <a:p>
            <a:pPr lvl="1">
              <a:buNone/>
              <a:tabLst>
                <a:tab pos="259556" algn="l"/>
                <a:tab pos="941785" algn="ctr"/>
                <a:tab pos="1839516" algn="l"/>
                <a:tab pos="2868216" algn="ctr"/>
              </a:tabLst>
            </a:pPr>
            <a:endParaRPr lang="en-US" altLang="en-US" dirty="0">
              <a:ea typeface="ＭＳ Ｐゴシック" panose="020B0600070205080204" pitchFamily="34" charset="-128"/>
            </a:endParaRPr>
          </a:p>
          <a:p>
            <a:pPr lvl="1">
              <a:buNone/>
              <a:tabLst>
                <a:tab pos="259556" algn="l"/>
                <a:tab pos="941785" algn="ctr"/>
                <a:tab pos="1839516" algn="l"/>
                <a:tab pos="2868216" algn="ctr"/>
              </a:tabLst>
            </a:pPr>
            <a:endParaRPr lang="en-US" altLang="en-US" dirty="0">
              <a:ea typeface="ＭＳ Ｐゴシック" panose="020B0600070205080204" pitchFamily="34" charset="-128"/>
            </a:endParaRPr>
          </a:p>
          <a:p>
            <a:pPr lvl="1">
              <a:buNone/>
              <a:tabLst>
                <a:tab pos="259556" algn="l"/>
                <a:tab pos="941785" algn="ctr"/>
                <a:tab pos="1839516" algn="l"/>
                <a:tab pos="2868216" algn="ctr"/>
              </a:tabLst>
            </a:pPr>
            <a:endParaRPr lang="en-US" altLang="en-US" dirty="0">
              <a:ea typeface="ＭＳ Ｐゴシック" panose="020B0600070205080204" pitchFamily="34" charset="-128"/>
            </a:endParaRPr>
          </a:p>
          <a:p>
            <a:pPr lvl="1">
              <a:buNone/>
              <a:tabLst>
                <a:tab pos="259556" algn="l"/>
                <a:tab pos="941785" algn="ctr"/>
                <a:tab pos="1839516" algn="l"/>
                <a:tab pos="2868216" algn="ctr"/>
              </a:tabLst>
            </a:pPr>
            <a:endParaRPr lang="en-US" altLang="en-US" dirty="0">
              <a:ea typeface="ＭＳ Ｐゴシック" panose="020B0600070205080204" pitchFamily="34" charset="-128"/>
            </a:endParaRPr>
          </a:p>
          <a:p>
            <a:pPr lvl="1">
              <a:tabLst>
                <a:tab pos="259556" algn="l"/>
                <a:tab pos="941785" algn="ctr"/>
                <a:tab pos="1839516" algn="l"/>
                <a:tab pos="2868216" algn="ctr"/>
              </a:tabLst>
            </a:pPr>
            <a:r>
              <a:rPr lang="en-US" altLang="en-US" dirty="0">
                <a:ea typeface="ＭＳ Ｐゴシック" panose="020B0600070205080204" pitchFamily="34" charset="-128"/>
              </a:rPr>
              <a:t>Drawback:  </a:t>
            </a:r>
            <a:r>
              <a:rPr lang="en-US" altLang="en-US" i="1" dirty="0">
                <a:ea typeface="ＭＳ Ｐゴシック" panose="020B0600070205080204" pitchFamily="34" charset="-128"/>
              </a:rPr>
              <a:t>name, street</a:t>
            </a:r>
            <a:r>
              <a:rPr lang="en-US" altLang="en-US" dirty="0">
                <a:ea typeface="ＭＳ Ｐゴシック" panose="020B0600070205080204" pitchFamily="34" charset="-128"/>
              </a:rPr>
              <a:t> and </a:t>
            </a:r>
            <a:r>
              <a:rPr lang="en-US" altLang="en-US" i="1" dirty="0">
                <a:ea typeface="ＭＳ Ｐゴシック" panose="020B0600070205080204" pitchFamily="34" charset="-128"/>
              </a:rPr>
              <a:t>city</a:t>
            </a:r>
            <a:r>
              <a:rPr lang="en-US" altLang="en-US" dirty="0">
                <a:ea typeface="ＭＳ Ｐゴシック" panose="020B0600070205080204" pitchFamily="34" charset="-128"/>
              </a:rPr>
              <a:t> may be stored redundantly for people who are both students and employees</a:t>
            </a:r>
          </a:p>
        </p:txBody>
      </p:sp>
      <p:pic>
        <p:nvPicPr>
          <p:cNvPr id="2" name="Picture 1">
            <a:extLst>
              <a:ext uri="{FF2B5EF4-FFF2-40B4-BE49-F238E27FC236}">
                <a16:creationId xmlns:a16="http://schemas.microsoft.com/office/drawing/2014/main" id="{B6C1418A-826D-D9B0-F14A-53D5FD673987}"/>
              </a:ext>
            </a:extLst>
          </p:cNvPr>
          <p:cNvPicPr>
            <a:picLocks noChangeAspect="1"/>
          </p:cNvPicPr>
          <p:nvPr/>
        </p:nvPicPr>
        <p:blipFill>
          <a:blip r:embed="rId3"/>
          <a:stretch>
            <a:fillRect/>
          </a:stretch>
        </p:blipFill>
        <p:spPr>
          <a:xfrm>
            <a:off x="2902863" y="1659337"/>
            <a:ext cx="3338275" cy="912413"/>
          </a:xfrm>
          <a:prstGeom prst="rect">
            <a:avLst/>
          </a:prstGeom>
        </p:spPr>
      </p:pic>
    </p:spTree>
    <p:extLst>
      <p:ext uri="{BB962C8B-B14F-4D97-AF65-F5344CB8AC3E}">
        <p14:creationId xmlns:p14="http://schemas.microsoft.com/office/powerpoint/2010/main" val="36931553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0CD100-22E4-BB4B-A8F5-A47EAEE987BE}"/>
            </a:ext>
          </a:extLst>
        </p:cNvPr>
        <p:cNvGrpSpPr/>
        <p:nvPr/>
      </p:nvGrpSpPr>
      <p:grpSpPr>
        <a:xfrm>
          <a:off x="0" y="0"/>
          <a:ext cx="0" cy="0"/>
          <a:chOff x="0" y="0"/>
          <a:chExt cx="0" cy="0"/>
        </a:xfrm>
      </p:grpSpPr>
      <p:sp>
        <p:nvSpPr>
          <p:cNvPr id="537602" name="Rectangle 2">
            <a:extLst>
              <a:ext uri="{FF2B5EF4-FFF2-40B4-BE49-F238E27FC236}">
                <a16:creationId xmlns:a16="http://schemas.microsoft.com/office/drawing/2014/main" id="{E468A82F-3B0F-F6CF-4C15-CE85A5047448}"/>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Generalization</a:t>
            </a:r>
          </a:p>
        </p:txBody>
      </p:sp>
      <p:sp>
        <p:nvSpPr>
          <p:cNvPr id="63491" name="Rectangle 3">
            <a:extLst>
              <a:ext uri="{FF2B5EF4-FFF2-40B4-BE49-F238E27FC236}">
                <a16:creationId xmlns:a16="http://schemas.microsoft.com/office/drawing/2014/main" id="{AF8C4A89-7021-BFA8-1B24-C32AFC30D7B6}"/>
              </a:ext>
            </a:extLst>
          </p:cNvPr>
          <p:cNvSpPr>
            <a:spLocks noGrp="1" noChangeArrowheads="1"/>
          </p:cNvSpPr>
          <p:nvPr>
            <p:ph type="body" idx="1"/>
          </p:nvPr>
        </p:nvSpPr>
        <p:spPr>
          <a:xfrm>
            <a:off x="1719262" y="876300"/>
            <a:ext cx="5655862" cy="2006204"/>
          </a:xfrm>
        </p:spPr>
        <p:txBody>
          <a:bodyPr/>
          <a:lstStyle/>
          <a:p>
            <a:r>
              <a:rPr lang="en-US" altLang="en-US" b="1" dirty="0">
                <a:solidFill>
                  <a:srgbClr val="002060"/>
                </a:solidFill>
              </a:rPr>
              <a:t>A bottom-up design process</a:t>
            </a:r>
            <a:r>
              <a:rPr lang="en-US" altLang="en-US" dirty="0">
                <a:solidFill>
                  <a:srgbClr val="002060"/>
                </a:solidFill>
              </a:rPr>
              <a:t> </a:t>
            </a:r>
            <a:r>
              <a:rPr lang="en-US" altLang="en-US" dirty="0"/>
              <a:t>– combine a number of entity sets that share the same features into a higher-level entity set.</a:t>
            </a:r>
          </a:p>
          <a:p>
            <a:r>
              <a:rPr lang="en-US" altLang="en-US" dirty="0"/>
              <a:t>Specialization and generalization are simple inversions of each other; they are represented in an E-R diagram in the same way.</a:t>
            </a:r>
          </a:p>
          <a:p>
            <a:r>
              <a:rPr lang="en-US" altLang="en-US" dirty="0"/>
              <a:t>The terms specialization and generalization are used interchangeably.</a:t>
            </a:r>
          </a:p>
        </p:txBody>
      </p:sp>
    </p:spTree>
    <p:extLst>
      <p:ext uri="{BB962C8B-B14F-4D97-AF65-F5344CB8AC3E}">
        <p14:creationId xmlns:p14="http://schemas.microsoft.com/office/powerpoint/2010/main" val="39407474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DA31B7-CBCB-7D34-500B-0F3AA9908ECB}"/>
            </a:ext>
          </a:extLst>
        </p:cNvPr>
        <p:cNvGrpSpPr/>
        <p:nvPr/>
      </p:nvGrpSpPr>
      <p:grpSpPr>
        <a:xfrm>
          <a:off x="0" y="0"/>
          <a:ext cx="0" cy="0"/>
          <a:chOff x="0" y="0"/>
          <a:chExt cx="0" cy="0"/>
        </a:xfrm>
      </p:grpSpPr>
      <p:sp>
        <p:nvSpPr>
          <p:cNvPr id="543746" name="Rectangle 2">
            <a:extLst>
              <a:ext uri="{FF2B5EF4-FFF2-40B4-BE49-F238E27FC236}">
                <a16:creationId xmlns:a16="http://schemas.microsoft.com/office/drawing/2014/main" id="{95D3EF44-CC61-5B3A-F33D-F78E17EC3926}"/>
              </a:ext>
            </a:extLst>
          </p:cNvPr>
          <p:cNvSpPr>
            <a:spLocks noGrp="1" noChangeArrowheads="1"/>
          </p:cNvSpPr>
          <p:nvPr>
            <p:ph type="title"/>
          </p:nvPr>
        </p:nvSpPr>
        <p:spPr>
          <a:xfrm>
            <a:off x="1784747" y="85726"/>
            <a:ext cx="6057900" cy="421481"/>
          </a:xfrm>
        </p:spPr>
        <p:txBody>
          <a:bodyPr/>
          <a:lstStyle/>
          <a:p>
            <a:pPr>
              <a:defRPr/>
            </a:pPr>
            <a:r>
              <a:rPr lang="en-US" altLang="en-US" dirty="0">
                <a:effectLst>
                  <a:outerShdw blurRad="38100" dist="38100" dir="2700000" algn="tl">
                    <a:srgbClr val="C0C0C0"/>
                  </a:outerShdw>
                </a:effectLst>
              </a:rPr>
              <a:t>Completeness constraint</a:t>
            </a:r>
          </a:p>
        </p:txBody>
      </p:sp>
      <p:sp>
        <p:nvSpPr>
          <p:cNvPr id="64515" name="Rectangle 3">
            <a:extLst>
              <a:ext uri="{FF2B5EF4-FFF2-40B4-BE49-F238E27FC236}">
                <a16:creationId xmlns:a16="http://schemas.microsoft.com/office/drawing/2014/main" id="{DE7A92CB-19D0-2597-BAB6-7329B94F2A68}"/>
              </a:ext>
            </a:extLst>
          </p:cNvPr>
          <p:cNvSpPr>
            <a:spLocks noGrp="1" noChangeArrowheads="1"/>
          </p:cNvSpPr>
          <p:nvPr>
            <p:ph type="body" idx="1"/>
          </p:nvPr>
        </p:nvSpPr>
        <p:spPr>
          <a:xfrm>
            <a:off x="1718163" y="890588"/>
            <a:ext cx="5603693" cy="2373821"/>
          </a:xfrm>
        </p:spPr>
        <p:txBody>
          <a:bodyPr/>
          <a:lstStyle/>
          <a:p>
            <a:r>
              <a:rPr lang="en-US" altLang="en-US" b="1" dirty="0">
                <a:solidFill>
                  <a:srgbClr val="002060"/>
                </a:solidFill>
              </a:rPr>
              <a:t>Completeness constraint</a:t>
            </a:r>
            <a:r>
              <a:rPr lang="en-US" altLang="en-US" dirty="0">
                <a:solidFill>
                  <a:srgbClr val="002060"/>
                </a:solidFill>
              </a:rPr>
              <a:t> </a:t>
            </a:r>
            <a:r>
              <a:rPr lang="en-US" altLang="en-US" dirty="0"/>
              <a:t>-- specifies whether or not an entity in the higher-level entity set must belong to at least one of the lower-level entity sets within a generalization.</a:t>
            </a:r>
          </a:p>
          <a:p>
            <a:pPr lvl="1"/>
            <a:r>
              <a:rPr lang="en-US" altLang="en-US" b="1" dirty="0">
                <a:solidFill>
                  <a:srgbClr val="002060"/>
                </a:solidFill>
                <a:ea typeface="ＭＳ Ｐゴシック" panose="020B0600070205080204" pitchFamily="34" charset="-128"/>
              </a:rPr>
              <a:t>total</a:t>
            </a:r>
            <a:r>
              <a:rPr lang="en-US" altLang="en-US" dirty="0">
                <a:ea typeface="ＭＳ Ｐゴシック" panose="020B0600070205080204" pitchFamily="34" charset="-128"/>
              </a:rPr>
              <a:t>: an entity must belong to one of the lower-level entity sets</a:t>
            </a:r>
          </a:p>
          <a:p>
            <a:pPr lvl="1"/>
            <a:r>
              <a:rPr lang="en-US" altLang="en-US" b="1" dirty="0">
                <a:solidFill>
                  <a:srgbClr val="002060"/>
                </a:solidFill>
                <a:ea typeface="ＭＳ Ｐゴシック" panose="020B0600070205080204" pitchFamily="34" charset="-128"/>
              </a:rPr>
              <a:t>partial</a:t>
            </a:r>
            <a:r>
              <a:rPr lang="en-US" altLang="en-US" dirty="0">
                <a:ea typeface="ＭＳ Ｐゴシック" panose="020B0600070205080204" pitchFamily="34" charset="-128"/>
              </a:rPr>
              <a:t>: an entity need not belong to one of the lower-level entity sets</a:t>
            </a:r>
          </a:p>
          <a:p>
            <a:endParaRPr lang="en-US" altLang="en-US" sz="1200" dirty="0"/>
          </a:p>
          <a:p>
            <a:endParaRPr lang="en-US" altLang="en-US" dirty="0"/>
          </a:p>
          <a:p>
            <a:endParaRPr lang="en-US" altLang="en-US" dirty="0"/>
          </a:p>
          <a:p>
            <a:pPr lvl="1"/>
            <a:endParaRPr lang="en-US" altLang="en-US" dirty="0">
              <a:ea typeface="ＭＳ Ｐゴシック" panose="020B0600070205080204" pitchFamily="34" charset="-128"/>
            </a:endParaRPr>
          </a:p>
        </p:txBody>
      </p:sp>
    </p:spTree>
    <p:extLst>
      <p:ext uri="{BB962C8B-B14F-4D97-AF65-F5344CB8AC3E}">
        <p14:creationId xmlns:p14="http://schemas.microsoft.com/office/powerpoint/2010/main" val="35053216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225EE-F6A3-9AB1-FB29-AC5408E65E53}"/>
            </a:ext>
          </a:extLst>
        </p:cNvPr>
        <p:cNvGrpSpPr/>
        <p:nvPr/>
      </p:nvGrpSpPr>
      <p:grpSpPr>
        <a:xfrm>
          <a:off x="0" y="0"/>
          <a:ext cx="0" cy="0"/>
          <a:chOff x="0" y="0"/>
          <a:chExt cx="0" cy="0"/>
        </a:xfrm>
      </p:grpSpPr>
      <p:sp>
        <p:nvSpPr>
          <p:cNvPr id="543746" name="Rectangle 2">
            <a:extLst>
              <a:ext uri="{FF2B5EF4-FFF2-40B4-BE49-F238E27FC236}">
                <a16:creationId xmlns:a16="http://schemas.microsoft.com/office/drawing/2014/main" id="{6973B7E6-147D-2326-CBA4-3AD666D99A4B}"/>
              </a:ext>
            </a:extLst>
          </p:cNvPr>
          <p:cNvSpPr>
            <a:spLocks noGrp="1" noChangeArrowheads="1"/>
          </p:cNvSpPr>
          <p:nvPr>
            <p:ph type="title"/>
          </p:nvPr>
        </p:nvSpPr>
        <p:spPr>
          <a:xfrm>
            <a:off x="1784747" y="85726"/>
            <a:ext cx="6057900" cy="421481"/>
          </a:xfrm>
        </p:spPr>
        <p:txBody>
          <a:bodyPr/>
          <a:lstStyle/>
          <a:p>
            <a:pPr>
              <a:defRPr/>
            </a:pPr>
            <a:r>
              <a:rPr lang="en-US" altLang="en-US" dirty="0">
                <a:effectLst>
                  <a:outerShdw blurRad="38100" dist="38100" dir="2700000" algn="tl">
                    <a:srgbClr val="C0C0C0"/>
                  </a:outerShdw>
                </a:effectLst>
              </a:rPr>
              <a:t>Completeness constraint (Cont.)</a:t>
            </a:r>
          </a:p>
        </p:txBody>
      </p:sp>
      <p:sp>
        <p:nvSpPr>
          <p:cNvPr id="65539" name="Rectangle 3">
            <a:extLst>
              <a:ext uri="{FF2B5EF4-FFF2-40B4-BE49-F238E27FC236}">
                <a16:creationId xmlns:a16="http://schemas.microsoft.com/office/drawing/2014/main" id="{B56B83ED-A56B-0B6C-299E-82DE73C26C97}"/>
              </a:ext>
            </a:extLst>
          </p:cNvPr>
          <p:cNvSpPr>
            <a:spLocks noGrp="1" noChangeArrowheads="1"/>
          </p:cNvSpPr>
          <p:nvPr>
            <p:ph type="body" idx="1"/>
          </p:nvPr>
        </p:nvSpPr>
        <p:spPr>
          <a:xfrm>
            <a:off x="1722268" y="925497"/>
            <a:ext cx="5515608" cy="2944993"/>
          </a:xfrm>
        </p:spPr>
        <p:txBody>
          <a:bodyPr/>
          <a:lstStyle/>
          <a:p>
            <a:r>
              <a:rPr lang="en-US" altLang="en-US" dirty="0"/>
              <a:t>Partial generalization is the default.  </a:t>
            </a:r>
          </a:p>
          <a:p>
            <a:r>
              <a:rPr lang="en-US" altLang="en-US" dirty="0"/>
              <a:t>We can specify total generalization in an ER diagram by adding the keyword </a:t>
            </a:r>
            <a:r>
              <a:rPr lang="en-US" altLang="en-US" b="1" dirty="0"/>
              <a:t>total</a:t>
            </a:r>
            <a:r>
              <a:rPr lang="en-US" altLang="en-US" dirty="0"/>
              <a:t> in the diagram and drawing a dashed line from the keyword to the corresponding hollow arrow-head to which it applies (for a total generalization), or to the set of hollow arrow-heads to which it applies (for an overlapping generalization).</a:t>
            </a:r>
          </a:p>
          <a:p>
            <a:r>
              <a:rPr lang="en-US" altLang="en-US" dirty="0"/>
              <a:t>The </a:t>
            </a:r>
            <a:r>
              <a:rPr lang="en-US" altLang="en-US" i="1" dirty="0"/>
              <a:t>student</a:t>
            </a:r>
            <a:r>
              <a:rPr lang="en-US" altLang="en-US" dirty="0"/>
              <a:t> generalization is total: All student entities must be either graduate or undergraduate. Because the higher-level entity set arrived at through generalization is generally composed of only those entities in the lower-level entity sets, the completeness constraint for a generalized higher-level entity set is usually total</a:t>
            </a:r>
          </a:p>
          <a:p>
            <a:endParaRPr lang="en-US" altLang="en-US" sz="1500" dirty="0"/>
          </a:p>
          <a:p>
            <a:endParaRPr lang="en-US" altLang="en-US" sz="1500" dirty="0"/>
          </a:p>
          <a:p>
            <a:endParaRPr lang="en-US" altLang="en-US" dirty="0"/>
          </a:p>
          <a:p>
            <a:pPr lvl="1"/>
            <a:endParaRPr lang="en-US" altLang="en-US" dirty="0">
              <a:ea typeface="ＭＳ Ｐゴシック" panose="020B0600070205080204" pitchFamily="34" charset="-128"/>
            </a:endParaRPr>
          </a:p>
        </p:txBody>
      </p:sp>
    </p:spTree>
    <p:extLst>
      <p:ext uri="{BB962C8B-B14F-4D97-AF65-F5344CB8AC3E}">
        <p14:creationId xmlns:p14="http://schemas.microsoft.com/office/powerpoint/2010/main" val="12411411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956990F-85C1-466D-2479-002E0CD5E634}"/>
              </a:ext>
            </a:extLst>
          </p:cNvPr>
          <p:cNvSpPr>
            <a:spLocks noGrp="1"/>
          </p:cNvSpPr>
          <p:nvPr>
            <p:ph type="title"/>
          </p:nvPr>
        </p:nvSpPr>
        <p:spPr/>
        <p:txBody>
          <a:bodyPr/>
          <a:lstStyle/>
          <a:p>
            <a:r>
              <a:rPr lang="en-US" dirty="0"/>
              <a:t>Views</a:t>
            </a:r>
          </a:p>
        </p:txBody>
      </p:sp>
      <p:sp>
        <p:nvSpPr>
          <p:cNvPr id="4" name="TextBox 3">
            <a:extLst>
              <a:ext uri="{FF2B5EF4-FFF2-40B4-BE49-F238E27FC236}">
                <a16:creationId xmlns:a16="http://schemas.microsoft.com/office/drawing/2014/main" id="{854ADFD8-516A-1CB8-A625-C0BE56E8FB3B}"/>
              </a:ext>
            </a:extLst>
          </p:cNvPr>
          <p:cNvSpPr txBox="1"/>
          <p:nvPr/>
        </p:nvSpPr>
        <p:spPr>
          <a:xfrm>
            <a:off x="1905000" y="1581150"/>
            <a:ext cx="4957832" cy="1754326"/>
          </a:xfrm>
          <a:prstGeom prst="rect">
            <a:avLst/>
          </a:prstGeom>
          <a:noFill/>
        </p:spPr>
        <p:txBody>
          <a:bodyPr wrap="none" rtlCol="0">
            <a:spAutoFit/>
          </a:bodyPr>
          <a:lstStyle/>
          <a:p>
            <a:pPr algn="ctr"/>
            <a:r>
              <a:rPr lang="en-US" sz="3600" dirty="0"/>
              <a:t>What are these views of</a:t>
            </a:r>
            <a:br>
              <a:rPr lang="en-US" sz="3600" dirty="0"/>
            </a:br>
            <a:r>
              <a:rPr lang="en-US" sz="3600" dirty="0"/>
              <a:t>which you speak? Prithee</a:t>
            </a:r>
            <a:br>
              <a:rPr lang="en-US" sz="3600" dirty="0"/>
            </a:br>
            <a:r>
              <a:rPr lang="en-US" sz="3600" dirty="0"/>
              <a:t>tell us more!</a:t>
            </a:r>
          </a:p>
        </p:txBody>
      </p:sp>
    </p:spTree>
    <p:extLst>
      <p:ext uri="{BB962C8B-B14F-4D97-AF65-F5344CB8AC3E}">
        <p14:creationId xmlns:p14="http://schemas.microsoft.com/office/powerpoint/2010/main" val="380331571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025ABC-9AD0-5596-2378-C4D65F40AE5A}"/>
            </a:ext>
          </a:extLst>
        </p:cNvPr>
        <p:cNvGrpSpPr/>
        <p:nvPr/>
      </p:nvGrpSpPr>
      <p:grpSpPr>
        <a:xfrm>
          <a:off x="0" y="0"/>
          <a:ext cx="0" cy="0"/>
          <a:chOff x="0" y="0"/>
          <a:chExt cx="0" cy="0"/>
        </a:xfrm>
      </p:grpSpPr>
      <p:pic>
        <p:nvPicPr>
          <p:cNvPr id="10241" name="Picture 11" descr="16x9_BG-08.jpg">
            <a:extLst>
              <a:ext uri="{FF2B5EF4-FFF2-40B4-BE49-F238E27FC236}">
                <a16:creationId xmlns:a16="http://schemas.microsoft.com/office/drawing/2014/main" id="{E6A25342-657D-90BE-7155-7CC7E3752A0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CF325AA1-BF28-302B-9BD2-2ED27A4184F5}"/>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a:extLst>
              <a:ext uri="{FF2B5EF4-FFF2-40B4-BE49-F238E27FC236}">
                <a16:creationId xmlns:a16="http://schemas.microsoft.com/office/drawing/2014/main" id="{6B26A2AE-B168-D7AF-3C59-A614040C07F0}"/>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a:extLst>
              <a:ext uri="{FF2B5EF4-FFF2-40B4-BE49-F238E27FC236}">
                <a16:creationId xmlns:a16="http://schemas.microsoft.com/office/drawing/2014/main" id="{71D0C6F9-92CA-2A8A-7092-23D44E718A9B}"/>
              </a:ext>
            </a:extLst>
          </p:cNvPr>
          <p:cNvSpPr txBox="1">
            <a:spLocks noChangeArrowheads="1"/>
          </p:cNvSpPr>
          <p:nvPr/>
        </p:nvSpPr>
        <p:spPr bwMode="auto">
          <a:xfrm>
            <a:off x="0" y="1694587"/>
            <a:ext cx="91440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3600" dirty="0">
                <a:solidFill>
                  <a:schemeClr val="bg1"/>
                </a:solidFill>
              </a:rPr>
              <a:t>SQL</a:t>
            </a:r>
          </a:p>
        </p:txBody>
      </p:sp>
      <p:sp>
        <p:nvSpPr>
          <p:cNvPr id="9" name="TextBox 9">
            <a:extLst>
              <a:ext uri="{FF2B5EF4-FFF2-40B4-BE49-F238E27FC236}">
                <a16:creationId xmlns:a16="http://schemas.microsoft.com/office/drawing/2014/main" id="{F2E70A18-151F-4327-563A-5BC6C15B851D}"/>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29</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W4111_002_2025_1: Lecture 4: ER(3), Relational(3), SQL(3)			© Donald F. Ferguson, 2024</a:t>
            </a:r>
            <a:endParaRPr lang="en-US" altLang="en-US" sz="800" i="1" dirty="0">
              <a:solidFill>
                <a:schemeClr val="bg1"/>
              </a:solidFill>
            </a:endParaRPr>
          </a:p>
        </p:txBody>
      </p:sp>
    </p:spTree>
    <p:extLst>
      <p:ext uri="{BB962C8B-B14F-4D97-AF65-F5344CB8AC3E}">
        <p14:creationId xmlns:p14="http://schemas.microsoft.com/office/powerpoint/2010/main" val="30493712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Today’s Contents</a:t>
            </a:r>
            <a:endParaRPr lang="en-US" altLang="en-US" sz="1600" i="1" dirty="0">
              <a:solidFill>
                <a:schemeClr val="bg1"/>
              </a:solidFill>
            </a:endParaRPr>
          </a:p>
        </p:txBody>
      </p:sp>
      <p:sp>
        <p:nvSpPr>
          <p:cNvPr id="9" name="TextBox 9">
            <a:extLst>
              <a:ext uri="{FF2B5EF4-FFF2-40B4-BE49-F238E27FC236}">
                <a16:creationId xmlns:a16="http://schemas.microsoft.com/office/drawing/2014/main" id="{FE0A9831-0C56-4B82-87F4-9BEE60101229}"/>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3</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W4111_002_2025_1: Lecture 4: ER(3), Relational(3), SQL(3)			© Donald F. Ferguson, 2024</a:t>
            </a:r>
            <a:endParaRPr lang="en-US" altLang="en-US" sz="800" i="1" dirty="0">
              <a:solidFill>
                <a:schemeClr val="bg1"/>
              </a:solidFill>
            </a:endParaRPr>
          </a:p>
        </p:txBody>
      </p:sp>
    </p:spTree>
    <p:extLst>
      <p:ext uri="{BB962C8B-B14F-4D97-AF65-F5344CB8AC3E}">
        <p14:creationId xmlns:p14="http://schemas.microsoft.com/office/powerpoint/2010/main" val="31982661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799AAC-7A28-171A-371B-14D0EADB2CD5}"/>
            </a:ext>
          </a:extLst>
        </p:cNvPr>
        <p:cNvGrpSpPr/>
        <p:nvPr/>
      </p:nvGrpSpPr>
      <p:grpSpPr>
        <a:xfrm>
          <a:off x="0" y="0"/>
          <a:ext cx="0" cy="0"/>
          <a:chOff x="0" y="0"/>
          <a:chExt cx="0" cy="0"/>
        </a:xfrm>
      </p:grpSpPr>
      <p:sp>
        <p:nvSpPr>
          <p:cNvPr id="7" name="Rectangle 6">
            <a:extLst>
              <a:ext uri="{FF2B5EF4-FFF2-40B4-BE49-F238E27FC236}">
                <a16:creationId xmlns:a16="http://schemas.microsoft.com/office/drawing/2014/main" id="{2377AF76-24CF-7335-FD22-06DBC5257C2A}"/>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a:extLst>
              <a:ext uri="{FF2B5EF4-FFF2-40B4-BE49-F238E27FC236}">
                <a16:creationId xmlns:a16="http://schemas.microsoft.com/office/drawing/2014/main" id="{94EF8E14-FD33-8AC8-F54D-5A6219FF386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a:extLst>
              <a:ext uri="{FF2B5EF4-FFF2-40B4-BE49-F238E27FC236}">
                <a16:creationId xmlns:a16="http://schemas.microsoft.com/office/drawing/2014/main" id="{AAB7215F-24EF-7176-4AC3-979BFCAE6FF9}"/>
              </a:ext>
            </a:extLst>
          </p:cNvPr>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Introduction</a:t>
            </a:r>
            <a:endParaRPr kumimoji="0" lang="en-US" altLang="en-US" sz="16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3" name="Rectangle 2">
            <a:extLst>
              <a:ext uri="{FF2B5EF4-FFF2-40B4-BE49-F238E27FC236}">
                <a16:creationId xmlns:a16="http://schemas.microsoft.com/office/drawing/2014/main" id="{21AB2146-CAD3-C473-DB48-3B471607C11D}"/>
              </a:ext>
            </a:extLst>
          </p:cNvPr>
          <p:cNvSpPr/>
          <p:nvPr/>
        </p:nvSpPr>
        <p:spPr>
          <a:xfrm>
            <a:off x="0" y="438150"/>
            <a:ext cx="9144000" cy="4248150"/>
          </a:xfrm>
          <a:prstGeom prst="rect">
            <a:avLst/>
          </a:prstGeom>
          <a:solidFill>
            <a:schemeClr val="tx1">
              <a:lumMod val="50000"/>
              <a:lumOff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Calibri"/>
                <a:ea typeface="+mn-ea"/>
                <a:cs typeface="+mn-cs"/>
              </a:rPr>
              <a:t>Introduction to Views</a:t>
            </a:r>
          </a:p>
        </p:txBody>
      </p:sp>
      <p:sp>
        <p:nvSpPr>
          <p:cNvPr id="4" name="TextBox 9">
            <a:extLst>
              <a:ext uri="{FF2B5EF4-FFF2-40B4-BE49-F238E27FC236}">
                <a16:creationId xmlns:a16="http://schemas.microsoft.com/office/drawing/2014/main" id="{51B6A621-5371-AC37-E832-8FCD33FA6FBB}"/>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30</a:t>
            </a:fld>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COMS W4111_002_2025_1: Lecture 4: ER(3), Relational(3), SQL(3)			© Donald F. Ferguson, 2024</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6459209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3C3CAC-3EDA-0D25-7D03-18B07B75E93E}"/>
            </a:ext>
          </a:extLst>
        </p:cNvPr>
        <p:cNvGrpSpPr/>
        <p:nvPr/>
      </p:nvGrpSpPr>
      <p:grpSpPr>
        <a:xfrm>
          <a:off x="0" y="0"/>
          <a:ext cx="0" cy="0"/>
          <a:chOff x="0" y="0"/>
          <a:chExt cx="0" cy="0"/>
        </a:xfrm>
      </p:grpSpPr>
      <p:sp>
        <p:nvSpPr>
          <p:cNvPr id="331778" name="Rectangle 2">
            <a:extLst>
              <a:ext uri="{FF2B5EF4-FFF2-40B4-BE49-F238E27FC236}">
                <a16:creationId xmlns:a16="http://schemas.microsoft.com/office/drawing/2014/main" id="{90AC1D87-121E-7950-A7D1-5C987C34E899}"/>
              </a:ext>
            </a:extLst>
          </p:cNvPr>
          <p:cNvSpPr>
            <a:spLocks noGrp="1" noChangeArrowheads="1"/>
          </p:cNvSpPr>
          <p:nvPr>
            <p:ph type="title"/>
          </p:nvPr>
        </p:nvSpPr>
        <p:spPr/>
        <p:txBody>
          <a:bodyPr/>
          <a:lstStyle/>
          <a:p>
            <a:pPr>
              <a:defRPr/>
            </a:pPr>
            <a:r>
              <a:rPr lang="en-US" dirty="0">
                <a:ea typeface="+mj-ea"/>
              </a:rPr>
              <a:t>Views</a:t>
            </a:r>
          </a:p>
        </p:txBody>
      </p:sp>
      <p:sp>
        <p:nvSpPr>
          <p:cNvPr id="37891" name="Rectangle 3">
            <a:extLst>
              <a:ext uri="{FF2B5EF4-FFF2-40B4-BE49-F238E27FC236}">
                <a16:creationId xmlns:a16="http://schemas.microsoft.com/office/drawing/2014/main" id="{77B58852-5D8E-5DFC-A011-F33BD2454648}"/>
              </a:ext>
            </a:extLst>
          </p:cNvPr>
          <p:cNvSpPr>
            <a:spLocks noGrp="1" noChangeArrowheads="1"/>
          </p:cNvSpPr>
          <p:nvPr>
            <p:ph type="body" idx="1"/>
          </p:nvPr>
        </p:nvSpPr>
        <p:spPr>
          <a:xfrm>
            <a:off x="1719263" y="829867"/>
            <a:ext cx="5687378" cy="3702844"/>
          </a:xfrm>
        </p:spPr>
        <p:txBody>
          <a:bodyPr/>
          <a:lstStyle/>
          <a:p>
            <a:pPr>
              <a:tabLst>
                <a:tab pos="2403872" algn="ctr"/>
              </a:tabLst>
            </a:pPr>
            <a:r>
              <a:rPr lang="en-US" altLang="en-US" dirty="0"/>
              <a:t>In some cases, it is not desirable for all users to see the entire logical model (that is, all the actual relations stored in the database.)</a:t>
            </a:r>
          </a:p>
          <a:p>
            <a:pPr>
              <a:tabLst>
                <a:tab pos="2403872" algn="ctr"/>
              </a:tabLst>
            </a:pPr>
            <a:r>
              <a:rPr lang="en-US" altLang="en-US" dirty="0"/>
              <a:t>Consider a person who needs to know an instructors name and department, but not the salary.  This person should see a relation described, in SQL, by </a:t>
            </a:r>
            <a:br>
              <a:rPr lang="en-US" altLang="en-US" dirty="0"/>
            </a:br>
            <a:r>
              <a:rPr lang="en-US" altLang="en-US" dirty="0"/>
              <a:t>		</a:t>
            </a:r>
            <a:br>
              <a:rPr kumimoji="0" lang="en-US" altLang="en-US" b="1" dirty="0"/>
            </a:br>
            <a:r>
              <a:rPr kumimoji="0" lang="en-US" altLang="en-US" b="1" dirty="0"/>
              <a:t>             select </a:t>
            </a:r>
            <a:r>
              <a:rPr kumimoji="0" lang="en-US" altLang="en-US" i="1" dirty="0"/>
              <a:t>ID</a:t>
            </a:r>
            <a:r>
              <a:rPr kumimoji="0" lang="en-US" altLang="en-US" dirty="0"/>
              <a:t>, </a:t>
            </a:r>
            <a:r>
              <a:rPr kumimoji="0" lang="en-US" altLang="en-US" i="1" dirty="0"/>
              <a:t>name</a:t>
            </a:r>
            <a:r>
              <a:rPr kumimoji="0" lang="en-US" altLang="en-US" dirty="0"/>
              <a:t>, </a:t>
            </a:r>
            <a:r>
              <a:rPr kumimoji="0" lang="en-US" altLang="en-US" i="1" dirty="0" err="1"/>
              <a:t>dept_name</a:t>
            </a:r>
            <a:br>
              <a:rPr kumimoji="0" lang="en-US" altLang="en-US" i="1" dirty="0"/>
            </a:br>
            <a:r>
              <a:rPr kumimoji="0" lang="en-US" altLang="en-US" i="1" dirty="0"/>
              <a:t>             </a:t>
            </a:r>
            <a:r>
              <a:rPr kumimoji="0" lang="en-US" altLang="en-US" b="1" dirty="0"/>
              <a:t>from </a:t>
            </a:r>
            <a:r>
              <a:rPr kumimoji="0" lang="en-US" altLang="en-US" i="1" dirty="0"/>
              <a:t>instructor</a:t>
            </a:r>
            <a:endParaRPr kumimoji="0" lang="en-US" altLang="en-US" dirty="0"/>
          </a:p>
          <a:p>
            <a:pPr>
              <a:buNone/>
              <a:tabLst>
                <a:tab pos="2403872" algn="ctr"/>
              </a:tabLst>
            </a:pPr>
            <a:r>
              <a:rPr lang="en-US" altLang="en-US" sz="600" dirty="0">
                <a:sym typeface="Symbol" panose="05050102010706020507" pitchFamily="18" charset="2"/>
              </a:rPr>
              <a:t> </a:t>
            </a:r>
          </a:p>
          <a:p>
            <a:pPr>
              <a:tabLst>
                <a:tab pos="2403872" algn="ctr"/>
              </a:tabLst>
            </a:pPr>
            <a:r>
              <a:rPr lang="en-US" altLang="en-US" dirty="0"/>
              <a:t>A </a:t>
            </a:r>
            <a:r>
              <a:rPr lang="en-US" altLang="en-US" b="1" dirty="0">
                <a:solidFill>
                  <a:srgbClr val="002060"/>
                </a:solidFill>
              </a:rPr>
              <a:t>view</a:t>
            </a:r>
            <a:r>
              <a:rPr lang="en-US" altLang="en-US" dirty="0"/>
              <a:t> provides a mechanism to hide certain data from the view of certain users. </a:t>
            </a:r>
          </a:p>
          <a:p>
            <a:pPr>
              <a:tabLst>
                <a:tab pos="2403872" algn="ctr"/>
              </a:tabLst>
            </a:pPr>
            <a:r>
              <a:rPr lang="en-US" altLang="en-US" dirty="0"/>
              <a:t>Any relation that is not of the conceptual model but is made visible to a user as a “virtual relation” is called a </a:t>
            </a:r>
            <a:r>
              <a:rPr lang="en-US" altLang="en-US" b="1" dirty="0">
                <a:solidFill>
                  <a:srgbClr val="002060"/>
                </a:solidFill>
              </a:rPr>
              <a:t>view</a:t>
            </a:r>
            <a:r>
              <a:rPr lang="en-US" altLang="en-US" dirty="0"/>
              <a:t>.</a:t>
            </a:r>
          </a:p>
        </p:txBody>
      </p:sp>
    </p:spTree>
    <p:extLst>
      <p:ext uri="{BB962C8B-B14F-4D97-AF65-F5344CB8AC3E}">
        <p14:creationId xmlns:p14="http://schemas.microsoft.com/office/powerpoint/2010/main" val="25016899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D0BAEA-CBF0-3B39-1078-8743AD214839}"/>
            </a:ext>
          </a:extLst>
        </p:cNvPr>
        <p:cNvGrpSpPr/>
        <p:nvPr/>
      </p:nvGrpSpPr>
      <p:grpSpPr>
        <a:xfrm>
          <a:off x="0" y="0"/>
          <a:ext cx="0" cy="0"/>
          <a:chOff x="0" y="0"/>
          <a:chExt cx="0" cy="0"/>
        </a:xfrm>
      </p:grpSpPr>
      <p:sp>
        <p:nvSpPr>
          <p:cNvPr id="333826" name="Rectangle 2">
            <a:extLst>
              <a:ext uri="{FF2B5EF4-FFF2-40B4-BE49-F238E27FC236}">
                <a16:creationId xmlns:a16="http://schemas.microsoft.com/office/drawing/2014/main" id="{A2459429-BF63-B7E9-CEEB-98E4AACFC59B}"/>
              </a:ext>
            </a:extLst>
          </p:cNvPr>
          <p:cNvSpPr>
            <a:spLocks noGrp="1" noChangeArrowheads="1"/>
          </p:cNvSpPr>
          <p:nvPr>
            <p:ph type="title"/>
          </p:nvPr>
        </p:nvSpPr>
        <p:spPr/>
        <p:txBody>
          <a:bodyPr/>
          <a:lstStyle/>
          <a:p>
            <a:pPr>
              <a:defRPr/>
            </a:pPr>
            <a:r>
              <a:rPr lang="en-US" dirty="0">
                <a:ea typeface="+mj-ea"/>
              </a:rPr>
              <a:t>View Definition</a:t>
            </a:r>
          </a:p>
        </p:txBody>
      </p:sp>
      <p:sp>
        <p:nvSpPr>
          <p:cNvPr id="39939" name="Rectangle 3">
            <a:extLst>
              <a:ext uri="{FF2B5EF4-FFF2-40B4-BE49-F238E27FC236}">
                <a16:creationId xmlns:a16="http://schemas.microsoft.com/office/drawing/2014/main" id="{7EBE5A21-E53F-BC92-D9EE-400E1FD7C885}"/>
              </a:ext>
            </a:extLst>
          </p:cNvPr>
          <p:cNvSpPr>
            <a:spLocks noGrp="1" noChangeArrowheads="1"/>
          </p:cNvSpPr>
          <p:nvPr>
            <p:ph type="body" idx="1"/>
          </p:nvPr>
        </p:nvSpPr>
        <p:spPr>
          <a:xfrm>
            <a:off x="1719264" y="802054"/>
            <a:ext cx="5623370" cy="3230451"/>
          </a:xfrm>
        </p:spPr>
        <p:txBody>
          <a:bodyPr/>
          <a:lstStyle/>
          <a:p>
            <a:pPr>
              <a:tabLst>
                <a:tab pos="2574131" algn="ctr"/>
              </a:tabLst>
            </a:pPr>
            <a:r>
              <a:rPr lang="en-US" altLang="en-US" dirty="0"/>
              <a:t>A view is defined using the </a:t>
            </a:r>
            <a:r>
              <a:rPr lang="en-US" altLang="en-US" b="1" dirty="0"/>
              <a:t>create view </a:t>
            </a:r>
            <a:r>
              <a:rPr lang="en-US" altLang="en-US" dirty="0"/>
              <a:t>statement which has the form</a:t>
            </a:r>
          </a:p>
          <a:p>
            <a:pPr>
              <a:lnSpc>
                <a:spcPct val="40000"/>
              </a:lnSpc>
              <a:tabLst>
                <a:tab pos="2574131" algn="ctr"/>
              </a:tabLst>
            </a:pPr>
            <a:endParaRPr lang="en-US" altLang="en-US" dirty="0"/>
          </a:p>
          <a:p>
            <a:pPr>
              <a:lnSpc>
                <a:spcPct val="40000"/>
              </a:lnSpc>
              <a:buNone/>
              <a:tabLst>
                <a:tab pos="2574131" algn="ctr"/>
              </a:tabLst>
            </a:pPr>
            <a:r>
              <a:rPr lang="en-US" altLang="en-US" dirty="0"/>
              <a:t>		</a:t>
            </a:r>
            <a:r>
              <a:rPr lang="en-US" altLang="en-US" b="1" dirty="0"/>
              <a:t>create view </a:t>
            </a:r>
            <a:r>
              <a:rPr lang="en-US" altLang="en-US" i="1" dirty="0">
                <a:solidFill>
                  <a:srgbClr val="002060"/>
                </a:solidFill>
              </a:rPr>
              <a:t>v</a:t>
            </a:r>
            <a:r>
              <a:rPr lang="en-US" altLang="en-US" i="1" dirty="0">
                <a:solidFill>
                  <a:srgbClr val="000099"/>
                </a:solidFill>
              </a:rPr>
              <a:t> </a:t>
            </a:r>
            <a:r>
              <a:rPr lang="en-US" altLang="en-US" b="1" dirty="0"/>
              <a:t>as </a:t>
            </a:r>
            <a:r>
              <a:rPr lang="en-US" altLang="en-US" i="1" dirty="0"/>
              <a:t>&lt; </a:t>
            </a:r>
            <a:r>
              <a:rPr lang="en-US" altLang="en-US" dirty="0"/>
              <a:t>query expression &gt;</a:t>
            </a:r>
          </a:p>
          <a:p>
            <a:pPr>
              <a:lnSpc>
                <a:spcPct val="20000"/>
              </a:lnSpc>
              <a:buNone/>
              <a:tabLst>
                <a:tab pos="2574131" algn="ctr"/>
              </a:tabLst>
            </a:pPr>
            <a:endParaRPr lang="en-US" altLang="en-US" dirty="0"/>
          </a:p>
          <a:p>
            <a:pPr>
              <a:buNone/>
              <a:tabLst>
                <a:tab pos="2574131" algn="ctr"/>
              </a:tabLst>
            </a:pPr>
            <a:r>
              <a:rPr lang="en-US" altLang="en-US" dirty="0"/>
              <a:t>	where &lt;query expression&gt; is any legal SQL expression.  The view name is represented by </a:t>
            </a:r>
            <a:r>
              <a:rPr lang="en-US" altLang="en-US" i="1" dirty="0"/>
              <a:t>v.</a:t>
            </a:r>
            <a:endParaRPr lang="en-US" altLang="en-US" dirty="0"/>
          </a:p>
          <a:p>
            <a:pPr>
              <a:tabLst>
                <a:tab pos="2574131" algn="ctr"/>
              </a:tabLst>
            </a:pPr>
            <a:r>
              <a:rPr lang="en-US" altLang="en-US" dirty="0"/>
              <a:t>Once a view is defined, the view name can be used to refer to the virtual relation that the view generates.</a:t>
            </a:r>
          </a:p>
          <a:p>
            <a:pPr>
              <a:tabLst>
                <a:tab pos="2574131" algn="ctr"/>
              </a:tabLst>
            </a:pPr>
            <a:r>
              <a:rPr lang="en-US" altLang="en-US" dirty="0"/>
              <a:t>View definition is not the same as creating a new relation by evaluating the query expression  </a:t>
            </a:r>
          </a:p>
          <a:p>
            <a:pPr lvl="1">
              <a:tabLst>
                <a:tab pos="2574131" algn="ctr"/>
              </a:tabLst>
            </a:pPr>
            <a:r>
              <a:rPr lang="en-US" altLang="en-US" dirty="0"/>
              <a:t>Rather, a view definition causes the saving of an expression; the expression is substituted into queries using the view.</a:t>
            </a:r>
          </a:p>
        </p:txBody>
      </p:sp>
    </p:spTree>
    <p:extLst>
      <p:ext uri="{BB962C8B-B14F-4D97-AF65-F5344CB8AC3E}">
        <p14:creationId xmlns:p14="http://schemas.microsoft.com/office/powerpoint/2010/main" val="39029555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PhAnim="0">
  <p:cSld>
    <p:spTree>
      <p:nvGrpSpPr>
        <p:cNvPr id="1" name="">
          <a:extLst>
            <a:ext uri="{FF2B5EF4-FFF2-40B4-BE49-F238E27FC236}">
              <a16:creationId xmlns:a16="http://schemas.microsoft.com/office/drawing/2014/main" id="{763FBDD2-AAD2-F7E6-53BD-923011029E1F}"/>
            </a:ext>
          </a:extLst>
        </p:cNvPr>
        <p:cNvGrpSpPr/>
        <p:nvPr/>
      </p:nvGrpSpPr>
      <p:grpSpPr>
        <a:xfrm>
          <a:off x="0" y="0"/>
          <a:ext cx="0" cy="0"/>
          <a:chOff x="0" y="0"/>
          <a:chExt cx="0" cy="0"/>
        </a:xfrm>
      </p:grpSpPr>
      <p:sp>
        <p:nvSpPr>
          <p:cNvPr id="335874" name="Rectangle 2">
            <a:extLst>
              <a:ext uri="{FF2B5EF4-FFF2-40B4-BE49-F238E27FC236}">
                <a16:creationId xmlns:a16="http://schemas.microsoft.com/office/drawing/2014/main" id="{3533512E-CEB7-10CF-9D7C-8D68F8BA083C}"/>
              </a:ext>
            </a:extLst>
          </p:cNvPr>
          <p:cNvSpPr>
            <a:spLocks noGrp="1" noChangeArrowheads="1"/>
          </p:cNvSpPr>
          <p:nvPr>
            <p:ph type="title"/>
          </p:nvPr>
        </p:nvSpPr>
        <p:spPr/>
        <p:txBody>
          <a:bodyPr/>
          <a:lstStyle/>
          <a:p>
            <a:pPr>
              <a:defRPr/>
            </a:pPr>
            <a:r>
              <a:rPr lang="en-US" dirty="0">
                <a:ea typeface="+mj-ea"/>
              </a:rPr>
              <a:t>View Definition and Use</a:t>
            </a:r>
          </a:p>
        </p:txBody>
      </p:sp>
      <p:sp>
        <p:nvSpPr>
          <p:cNvPr id="41987" name="Rectangle 3">
            <a:extLst>
              <a:ext uri="{FF2B5EF4-FFF2-40B4-BE49-F238E27FC236}">
                <a16:creationId xmlns:a16="http://schemas.microsoft.com/office/drawing/2014/main" id="{B83D68FF-B626-38CB-A9A7-870FB34DF9DB}"/>
              </a:ext>
            </a:extLst>
          </p:cNvPr>
          <p:cNvSpPr>
            <a:spLocks noGrp="1" noChangeArrowheads="1"/>
          </p:cNvSpPr>
          <p:nvPr>
            <p:ph type="body" idx="1"/>
          </p:nvPr>
        </p:nvSpPr>
        <p:spPr>
          <a:xfrm>
            <a:off x="1719263" y="829867"/>
            <a:ext cx="5662613" cy="3604974"/>
          </a:xfrm>
        </p:spPr>
        <p:txBody>
          <a:bodyPr/>
          <a:lstStyle/>
          <a:p>
            <a:pPr>
              <a:tabLst>
                <a:tab pos="1027510" algn="l"/>
              </a:tabLst>
            </a:pPr>
            <a:r>
              <a:rPr lang="en-US" altLang="en-US" dirty="0"/>
              <a:t>A view of instructors without their salary</a:t>
            </a:r>
          </a:p>
          <a:p>
            <a:pPr>
              <a:buNone/>
              <a:tabLst>
                <a:tab pos="1027510" algn="l"/>
              </a:tabLst>
            </a:pPr>
            <a:r>
              <a:rPr lang="en-US" altLang="en-US" sz="600" dirty="0"/>
              <a:t> </a:t>
            </a:r>
            <a:br>
              <a:rPr lang="en-US" altLang="en-US" dirty="0"/>
            </a:br>
            <a:r>
              <a:rPr lang="en-US" altLang="en-US" dirty="0"/>
              <a:t>              </a:t>
            </a:r>
            <a:r>
              <a:rPr kumimoji="0" lang="en-US" altLang="en-US" b="1" dirty="0"/>
              <a:t>create view </a:t>
            </a:r>
            <a:r>
              <a:rPr lang="en-US" altLang="en-US" b="1" i="1" dirty="0">
                <a:solidFill>
                  <a:srgbClr val="002060"/>
                </a:solidFill>
              </a:rPr>
              <a:t>faculty</a:t>
            </a:r>
            <a:r>
              <a:rPr kumimoji="0" lang="en-US" altLang="en-US" i="1" dirty="0"/>
              <a:t> </a:t>
            </a:r>
            <a:r>
              <a:rPr kumimoji="0" lang="en-US" altLang="en-US" b="1" dirty="0"/>
              <a:t>as</a:t>
            </a:r>
            <a:r>
              <a:rPr lang="en-US" altLang="en-US" b="1" dirty="0"/>
              <a:t> </a:t>
            </a:r>
            <a:br>
              <a:rPr lang="en-US" altLang="en-US" b="1" dirty="0"/>
            </a:br>
            <a:r>
              <a:rPr lang="en-US" altLang="en-US" b="1" dirty="0"/>
              <a:t>                      </a:t>
            </a:r>
            <a:r>
              <a:rPr kumimoji="0" lang="en-US" altLang="en-US" b="1" dirty="0"/>
              <a:t>select </a:t>
            </a:r>
            <a:r>
              <a:rPr kumimoji="0" lang="en-US" altLang="en-US" i="1" dirty="0"/>
              <a:t>ID</a:t>
            </a:r>
            <a:r>
              <a:rPr kumimoji="0" lang="en-US" altLang="en-US" dirty="0"/>
              <a:t>, </a:t>
            </a:r>
            <a:r>
              <a:rPr kumimoji="0" lang="en-US" altLang="en-US" i="1" dirty="0"/>
              <a:t>name</a:t>
            </a:r>
            <a:r>
              <a:rPr kumimoji="0" lang="en-US" altLang="en-US" dirty="0"/>
              <a:t>, </a:t>
            </a:r>
            <a:r>
              <a:rPr kumimoji="0" lang="en-US" altLang="en-US" i="1" dirty="0"/>
              <a:t>dept_name</a:t>
            </a:r>
            <a:br>
              <a:rPr kumimoji="0" lang="en-US" altLang="en-US" i="1" dirty="0"/>
            </a:br>
            <a:r>
              <a:rPr kumimoji="0" lang="en-US" altLang="en-US" i="1" dirty="0"/>
              <a:t>                      </a:t>
            </a:r>
            <a:r>
              <a:rPr kumimoji="0" lang="en-US" altLang="en-US" b="1" dirty="0"/>
              <a:t>from </a:t>
            </a:r>
            <a:r>
              <a:rPr kumimoji="0" lang="en-US" altLang="en-US" i="1" dirty="0"/>
              <a:t>instructor</a:t>
            </a:r>
            <a:endParaRPr kumimoji="0" lang="en-US" altLang="en-US" dirty="0"/>
          </a:p>
          <a:p>
            <a:pPr>
              <a:tabLst>
                <a:tab pos="1027510" algn="l"/>
              </a:tabLst>
            </a:pPr>
            <a:r>
              <a:rPr lang="en-US" altLang="en-US" dirty="0"/>
              <a:t>Find all instructors in the Biology department</a:t>
            </a:r>
          </a:p>
          <a:p>
            <a:pPr>
              <a:buNone/>
              <a:tabLst>
                <a:tab pos="1027510" algn="l"/>
              </a:tabLst>
            </a:pPr>
            <a:r>
              <a:rPr lang="en-US" altLang="en-US" sz="600" dirty="0"/>
              <a:t> </a:t>
            </a:r>
            <a:br>
              <a:rPr lang="en-US" altLang="en-US" dirty="0"/>
            </a:br>
            <a:r>
              <a:rPr lang="en-US" altLang="en-US" dirty="0"/>
              <a:t>                </a:t>
            </a:r>
            <a:r>
              <a:rPr lang="en-US" altLang="en-US" b="1" dirty="0"/>
              <a:t>select </a:t>
            </a:r>
            <a:r>
              <a:rPr lang="en-US" altLang="en-US" i="1" dirty="0"/>
              <a:t>name</a:t>
            </a:r>
            <a:br>
              <a:rPr lang="en-US" altLang="en-US" i="1" dirty="0"/>
            </a:br>
            <a:r>
              <a:rPr lang="en-US" altLang="en-US" i="1" dirty="0"/>
              <a:t>                </a:t>
            </a:r>
            <a:r>
              <a:rPr lang="en-US" altLang="en-US" b="1" dirty="0"/>
              <a:t>from </a:t>
            </a:r>
            <a:r>
              <a:rPr lang="en-US" altLang="en-US" b="1" i="1" dirty="0">
                <a:solidFill>
                  <a:srgbClr val="002060"/>
                </a:solidFill>
              </a:rPr>
              <a:t>faculty</a:t>
            </a:r>
            <a:br>
              <a:rPr lang="en-US" altLang="en-US" i="1" dirty="0"/>
            </a:br>
            <a:r>
              <a:rPr lang="en-US" altLang="en-US" i="1" dirty="0"/>
              <a:t>                </a:t>
            </a:r>
            <a:r>
              <a:rPr lang="en-US" altLang="en-US" b="1" dirty="0"/>
              <a:t>where </a:t>
            </a:r>
            <a:r>
              <a:rPr lang="en-US" altLang="en-US" i="1" dirty="0"/>
              <a:t>dept_name = </a:t>
            </a:r>
            <a:r>
              <a:rPr lang="en-US" altLang="en-US" dirty="0"/>
              <a:t>'Biology'</a:t>
            </a:r>
          </a:p>
          <a:p>
            <a:pPr>
              <a:tabLst>
                <a:tab pos="1027510" algn="l"/>
              </a:tabLst>
            </a:pPr>
            <a:r>
              <a:rPr lang="en-US" altLang="en-US" dirty="0"/>
              <a:t>Create a view of department salary totals</a:t>
            </a:r>
          </a:p>
          <a:p>
            <a:pPr>
              <a:buNone/>
              <a:tabLst>
                <a:tab pos="1027510" algn="l"/>
              </a:tabLst>
            </a:pPr>
            <a:r>
              <a:rPr lang="en-US" altLang="en-US" sz="600" dirty="0"/>
              <a:t> </a:t>
            </a:r>
            <a:br>
              <a:rPr lang="en-US" altLang="en-US" dirty="0"/>
            </a:br>
            <a:r>
              <a:rPr lang="en-US" altLang="en-US" dirty="0"/>
              <a:t>  </a:t>
            </a:r>
            <a:r>
              <a:rPr lang="en-US" altLang="en-US" b="1" dirty="0"/>
              <a:t>create view </a:t>
            </a:r>
            <a:r>
              <a:rPr lang="en-US" altLang="en-US" b="1" i="1" dirty="0" err="1">
                <a:solidFill>
                  <a:srgbClr val="002060"/>
                </a:solidFill>
              </a:rPr>
              <a:t>departments_total_salary</a:t>
            </a:r>
            <a:r>
              <a:rPr lang="en-US" altLang="en-US" b="1" i="1" dirty="0">
                <a:solidFill>
                  <a:srgbClr val="002060"/>
                </a:solidFill>
              </a:rPr>
              <a:t>(dept_name, </a:t>
            </a:r>
            <a:r>
              <a:rPr lang="en-US" altLang="en-US" b="1" i="1" dirty="0" err="1">
                <a:solidFill>
                  <a:srgbClr val="002060"/>
                </a:solidFill>
              </a:rPr>
              <a:t>total_salary</a:t>
            </a:r>
            <a:r>
              <a:rPr lang="en-US" altLang="en-US" b="1" i="1" dirty="0">
                <a:solidFill>
                  <a:srgbClr val="000099"/>
                </a:solidFill>
              </a:rPr>
              <a:t>)</a:t>
            </a:r>
            <a:r>
              <a:rPr lang="en-US" altLang="en-US" i="1" dirty="0">
                <a:solidFill>
                  <a:srgbClr val="000099"/>
                </a:solidFill>
              </a:rPr>
              <a:t> </a:t>
            </a:r>
            <a:r>
              <a:rPr lang="en-US" altLang="en-US" b="1" dirty="0"/>
              <a:t>as</a:t>
            </a:r>
            <a:br>
              <a:rPr lang="en-US" altLang="en-US" b="1" dirty="0"/>
            </a:br>
            <a:r>
              <a:rPr lang="en-US" altLang="en-US" b="1" dirty="0"/>
              <a:t>       select </a:t>
            </a:r>
            <a:r>
              <a:rPr lang="en-US" altLang="en-US" i="1" dirty="0"/>
              <a:t>dept_name</a:t>
            </a:r>
            <a:r>
              <a:rPr lang="en-US" altLang="en-US" dirty="0"/>
              <a:t>, </a:t>
            </a:r>
            <a:r>
              <a:rPr lang="en-US" altLang="en-US" b="1" dirty="0"/>
              <a:t>sum </a:t>
            </a:r>
            <a:r>
              <a:rPr lang="en-US" altLang="en-US" dirty="0"/>
              <a:t>(</a:t>
            </a:r>
            <a:r>
              <a:rPr lang="en-US" altLang="en-US" i="1" dirty="0"/>
              <a:t>salary</a:t>
            </a:r>
            <a:r>
              <a:rPr lang="en-US" altLang="en-US" dirty="0"/>
              <a:t>)</a:t>
            </a:r>
            <a:br>
              <a:rPr lang="en-US" altLang="en-US" dirty="0"/>
            </a:br>
            <a:r>
              <a:rPr lang="en-US" altLang="en-US" dirty="0"/>
              <a:t>       </a:t>
            </a:r>
            <a:r>
              <a:rPr lang="en-US" altLang="en-US" b="1" dirty="0"/>
              <a:t>from </a:t>
            </a:r>
            <a:r>
              <a:rPr lang="en-US" altLang="en-US" i="1" dirty="0"/>
              <a:t>instructor</a:t>
            </a:r>
            <a:br>
              <a:rPr lang="en-US" altLang="en-US" i="1" dirty="0"/>
            </a:br>
            <a:r>
              <a:rPr lang="en-US" altLang="en-US" i="1" dirty="0"/>
              <a:t>      </a:t>
            </a:r>
            <a:r>
              <a:rPr lang="en-US" altLang="en-US" b="1" dirty="0"/>
              <a:t>group by </a:t>
            </a:r>
            <a:r>
              <a:rPr lang="en-US" altLang="en-US" i="1" dirty="0"/>
              <a:t>dept_name</a:t>
            </a:r>
            <a:r>
              <a:rPr lang="en-US" altLang="en-US" dirty="0"/>
              <a:t>;</a:t>
            </a:r>
          </a:p>
          <a:p>
            <a:pPr>
              <a:tabLst>
                <a:tab pos="1027510" algn="l"/>
              </a:tabLst>
            </a:pPr>
            <a:endParaRPr lang="en-US" altLang="en-US" sz="1500" dirty="0"/>
          </a:p>
          <a:p>
            <a:pPr>
              <a:buNone/>
              <a:tabLst>
                <a:tab pos="1027510" algn="l"/>
              </a:tabLst>
            </a:pPr>
            <a:endParaRPr lang="en-US" altLang="en-US" sz="1800" dirty="0"/>
          </a:p>
          <a:p>
            <a:pPr>
              <a:tabLst>
                <a:tab pos="1027510" algn="l"/>
              </a:tabLst>
            </a:pPr>
            <a:endParaRPr lang="en-US" altLang="en-US" sz="1500" dirty="0"/>
          </a:p>
          <a:p>
            <a:pPr>
              <a:tabLst>
                <a:tab pos="1027510" algn="l"/>
              </a:tabLst>
            </a:pPr>
            <a:endParaRPr lang="en-US" altLang="en-US" sz="1500" dirty="0"/>
          </a:p>
        </p:txBody>
      </p:sp>
      <p:sp>
        <p:nvSpPr>
          <p:cNvPr id="335877" name="Text Box 5">
            <a:extLst>
              <a:ext uri="{FF2B5EF4-FFF2-40B4-BE49-F238E27FC236}">
                <a16:creationId xmlns:a16="http://schemas.microsoft.com/office/drawing/2014/main" id="{D4A7BF4F-7952-A79D-1FE3-9AFBA32AC363}"/>
              </a:ext>
            </a:extLst>
          </p:cNvPr>
          <p:cNvSpPr txBox="1">
            <a:spLocks noChangeArrowheads="1"/>
          </p:cNvSpPr>
          <p:nvPr/>
        </p:nvSpPr>
        <p:spPr bwMode="auto">
          <a:xfrm>
            <a:off x="1938337" y="3924300"/>
            <a:ext cx="566261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Helvetica" panose="020B0604020202020204" pitchFamily="34" charset="0"/>
                <a:ea typeface="MS PGothic" panose="020B0600070205080204" pitchFamily="34" charset="-128"/>
              </a:defRPr>
            </a:lvl1pPr>
            <a:lvl2pPr marL="37931725" indent="-3747452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0"/>
              </a:spcBef>
              <a:spcAft>
                <a:spcPct val="0"/>
              </a:spcAft>
              <a:buClr>
                <a:srgbClr val="CC3300"/>
              </a:buClr>
              <a:buSzPct val="90000"/>
              <a:buFontTx/>
              <a:buNone/>
              <a:tabLst/>
              <a:defRPr/>
            </a:pPr>
            <a:r>
              <a:rPr kumimoji="1" lang="en-US" altLang="en-US" sz="1800" b="1"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	</a:t>
            </a:r>
          </a:p>
        </p:txBody>
      </p:sp>
    </p:spTree>
    <p:extLst>
      <p:ext uri="{BB962C8B-B14F-4D97-AF65-F5344CB8AC3E}">
        <p14:creationId xmlns:p14="http://schemas.microsoft.com/office/powerpoint/2010/main" val="231766545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358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5877" grpId="0" autoUpdateAnimBg="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BBC069-47AE-4BA6-4B29-4DE07FA5D1D3}"/>
            </a:ext>
          </a:extLst>
        </p:cNvPr>
        <p:cNvGrpSpPr/>
        <p:nvPr/>
      </p:nvGrpSpPr>
      <p:grpSpPr>
        <a:xfrm>
          <a:off x="0" y="0"/>
          <a:ext cx="0" cy="0"/>
          <a:chOff x="0" y="0"/>
          <a:chExt cx="0" cy="0"/>
        </a:xfrm>
      </p:grpSpPr>
      <p:sp>
        <p:nvSpPr>
          <p:cNvPr id="337922" name="Rectangle 2">
            <a:extLst>
              <a:ext uri="{FF2B5EF4-FFF2-40B4-BE49-F238E27FC236}">
                <a16:creationId xmlns:a16="http://schemas.microsoft.com/office/drawing/2014/main" id="{0A2C338F-E99A-5DFA-F9AB-D7BE7BB761BB}"/>
              </a:ext>
            </a:extLst>
          </p:cNvPr>
          <p:cNvSpPr>
            <a:spLocks noGrp="1" noChangeArrowheads="1"/>
          </p:cNvSpPr>
          <p:nvPr>
            <p:ph type="title"/>
          </p:nvPr>
        </p:nvSpPr>
        <p:spPr/>
        <p:txBody>
          <a:bodyPr/>
          <a:lstStyle/>
          <a:p>
            <a:pPr>
              <a:defRPr/>
            </a:pPr>
            <a:r>
              <a:rPr lang="en-US" dirty="0">
                <a:ea typeface="+mj-ea"/>
              </a:rPr>
              <a:t>Views Defined Using Other Views</a:t>
            </a:r>
          </a:p>
        </p:txBody>
      </p:sp>
      <p:sp>
        <p:nvSpPr>
          <p:cNvPr id="46083" name="Rectangle 3">
            <a:extLst>
              <a:ext uri="{FF2B5EF4-FFF2-40B4-BE49-F238E27FC236}">
                <a16:creationId xmlns:a16="http://schemas.microsoft.com/office/drawing/2014/main" id="{7A6FD97E-25C3-6D66-DB2A-62BB9DA53D1A}"/>
              </a:ext>
            </a:extLst>
          </p:cNvPr>
          <p:cNvSpPr>
            <a:spLocks noGrp="1" noChangeArrowheads="1"/>
          </p:cNvSpPr>
          <p:nvPr>
            <p:ph type="body" idx="1"/>
          </p:nvPr>
        </p:nvSpPr>
        <p:spPr>
          <a:xfrm>
            <a:off x="1719264" y="829866"/>
            <a:ext cx="5762393" cy="2535126"/>
          </a:xfrm>
        </p:spPr>
        <p:txBody>
          <a:bodyPr/>
          <a:lstStyle/>
          <a:p>
            <a:r>
              <a:rPr lang="en-US" altLang="en-US" dirty="0"/>
              <a:t>One view may be used in the expression defining another view </a:t>
            </a:r>
          </a:p>
          <a:p>
            <a:r>
              <a:rPr lang="en-US" altLang="en-US" dirty="0"/>
              <a:t>A view relation </a:t>
            </a:r>
            <a:r>
              <a:rPr lang="en-US" altLang="en-US" i="1" dirty="0"/>
              <a:t>v</a:t>
            </a:r>
            <a:r>
              <a:rPr lang="en-US" altLang="en-US" baseline="-25000" dirty="0"/>
              <a:t>1</a:t>
            </a:r>
            <a:r>
              <a:rPr lang="en-US" altLang="en-US" dirty="0"/>
              <a:t> is said to </a:t>
            </a:r>
            <a:r>
              <a:rPr lang="en-US" altLang="en-US" b="1" i="1" dirty="0">
                <a:solidFill>
                  <a:srgbClr val="002060"/>
                </a:solidFill>
              </a:rPr>
              <a:t>depend directly </a:t>
            </a:r>
            <a:r>
              <a:rPr lang="en-US" altLang="en-US" dirty="0"/>
              <a:t>on a view relation </a:t>
            </a:r>
            <a:r>
              <a:rPr lang="en-US" altLang="en-US" i="1" dirty="0"/>
              <a:t>v</a:t>
            </a:r>
            <a:r>
              <a:rPr lang="en-US" altLang="en-US" i="1" baseline="-25000" dirty="0"/>
              <a:t>2</a:t>
            </a:r>
            <a:r>
              <a:rPr lang="en-US" altLang="en-US" i="1" dirty="0"/>
              <a:t> </a:t>
            </a:r>
            <a:r>
              <a:rPr lang="en-US" altLang="en-US" dirty="0"/>
              <a:t> if </a:t>
            </a:r>
            <a:r>
              <a:rPr lang="en-US" altLang="en-US" i="1" dirty="0"/>
              <a:t>v</a:t>
            </a:r>
            <a:r>
              <a:rPr lang="en-US" altLang="en-US" baseline="-25000" dirty="0"/>
              <a:t>2</a:t>
            </a:r>
            <a:r>
              <a:rPr lang="en-US" altLang="en-US" dirty="0"/>
              <a:t> is used in the expression defining </a:t>
            </a:r>
            <a:r>
              <a:rPr lang="en-US" altLang="en-US" i="1" dirty="0"/>
              <a:t>v</a:t>
            </a:r>
            <a:r>
              <a:rPr lang="en-US" altLang="en-US" baseline="-25000" dirty="0"/>
              <a:t>1</a:t>
            </a:r>
            <a:endParaRPr lang="en-US" altLang="en-US" dirty="0"/>
          </a:p>
          <a:p>
            <a:r>
              <a:rPr lang="en-US" altLang="en-US" dirty="0"/>
              <a:t>A view relation </a:t>
            </a:r>
            <a:r>
              <a:rPr lang="en-US" altLang="en-US" i="1" dirty="0"/>
              <a:t>v</a:t>
            </a:r>
            <a:r>
              <a:rPr lang="en-US" altLang="en-US" baseline="-25000" dirty="0"/>
              <a:t>1</a:t>
            </a:r>
            <a:r>
              <a:rPr lang="en-US" altLang="en-US" dirty="0"/>
              <a:t> is said to </a:t>
            </a:r>
            <a:r>
              <a:rPr lang="en-US" altLang="en-US" b="1" i="1" dirty="0">
                <a:solidFill>
                  <a:srgbClr val="002060"/>
                </a:solidFill>
              </a:rPr>
              <a:t>depend on</a:t>
            </a:r>
            <a:r>
              <a:rPr lang="en-US" altLang="en-US" b="1" dirty="0">
                <a:solidFill>
                  <a:srgbClr val="002060"/>
                </a:solidFill>
              </a:rPr>
              <a:t> </a:t>
            </a:r>
            <a:r>
              <a:rPr lang="en-US" altLang="en-US" dirty="0"/>
              <a:t>view relation </a:t>
            </a:r>
            <a:r>
              <a:rPr lang="en-US" altLang="en-US" i="1" dirty="0"/>
              <a:t>v</a:t>
            </a:r>
            <a:r>
              <a:rPr lang="en-US" altLang="en-US" i="1" baseline="-25000" dirty="0"/>
              <a:t>2</a:t>
            </a:r>
            <a:r>
              <a:rPr lang="en-US" altLang="en-US" i="1" dirty="0"/>
              <a:t> </a:t>
            </a:r>
            <a:r>
              <a:rPr lang="en-US" altLang="en-US" dirty="0"/>
              <a:t>if either </a:t>
            </a:r>
            <a:r>
              <a:rPr lang="en-US" altLang="en-US" i="1" dirty="0"/>
              <a:t>v</a:t>
            </a:r>
            <a:r>
              <a:rPr lang="en-US" altLang="en-US" baseline="-25000" dirty="0"/>
              <a:t>1 </a:t>
            </a:r>
            <a:r>
              <a:rPr lang="en-US" altLang="en-US" dirty="0"/>
              <a:t>depends directly to </a:t>
            </a:r>
            <a:r>
              <a:rPr lang="en-US" altLang="en-US" i="1" dirty="0"/>
              <a:t>v</a:t>
            </a:r>
            <a:r>
              <a:rPr lang="en-US" altLang="en-US" baseline="-25000" dirty="0"/>
              <a:t>2 </a:t>
            </a:r>
            <a:r>
              <a:rPr lang="en-US" altLang="en-US" dirty="0"/>
              <a:t> or there is a path of dependencies from </a:t>
            </a:r>
            <a:r>
              <a:rPr lang="en-US" altLang="en-US" i="1" dirty="0"/>
              <a:t>v</a:t>
            </a:r>
            <a:r>
              <a:rPr lang="en-US" altLang="en-US" baseline="-25000" dirty="0"/>
              <a:t>1</a:t>
            </a:r>
            <a:r>
              <a:rPr lang="en-US" altLang="en-US" dirty="0"/>
              <a:t> to </a:t>
            </a:r>
            <a:r>
              <a:rPr lang="en-US" altLang="en-US" i="1" dirty="0"/>
              <a:t>v</a:t>
            </a:r>
            <a:r>
              <a:rPr lang="en-US" altLang="en-US" baseline="-25000" dirty="0"/>
              <a:t>2</a:t>
            </a:r>
            <a:r>
              <a:rPr lang="en-US" altLang="en-US" dirty="0"/>
              <a:t> </a:t>
            </a:r>
          </a:p>
          <a:p>
            <a:r>
              <a:rPr lang="en-US" altLang="en-US" dirty="0"/>
              <a:t>A view relation </a:t>
            </a:r>
            <a:r>
              <a:rPr lang="en-US" altLang="en-US" i="1" dirty="0"/>
              <a:t>v</a:t>
            </a:r>
            <a:r>
              <a:rPr lang="en-US" altLang="en-US" dirty="0"/>
              <a:t> is said to be </a:t>
            </a:r>
            <a:r>
              <a:rPr lang="en-US" altLang="en-US" b="1" i="1" dirty="0">
                <a:solidFill>
                  <a:srgbClr val="002060"/>
                </a:solidFill>
              </a:rPr>
              <a:t>recursive</a:t>
            </a:r>
            <a:r>
              <a:rPr lang="en-US" altLang="en-US" i="1" dirty="0"/>
              <a:t> </a:t>
            </a:r>
            <a:r>
              <a:rPr lang="en-US" altLang="en-US" dirty="0"/>
              <a:t> if it depends on itself.</a:t>
            </a:r>
          </a:p>
        </p:txBody>
      </p:sp>
    </p:spTree>
    <p:extLst>
      <p:ext uri="{BB962C8B-B14F-4D97-AF65-F5344CB8AC3E}">
        <p14:creationId xmlns:p14="http://schemas.microsoft.com/office/powerpoint/2010/main" val="352539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27526F-357A-1A90-DE2E-6CCEFDD20D3A}"/>
            </a:ext>
          </a:extLst>
        </p:cNvPr>
        <p:cNvGrpSpPr/>
        <p:nvPr/>
      </p:nvGrpSpPr>
      <p:grpSpPr>
        <a:xfrm>
          <a:off x="0" y="0"/>
          <a:ext cx="0" cy="0"/>
          <a:chOff x="0" y="0"/>
          <a:chExt cx="0" cy="0"/>
        </a:xfrm>
      </p:grpSpPr>
      <p:sp>
        <p:nvSpPr>
          <p:cNvPr id="405506" name="Rectangle 2">
            <a:extLst>
              <a:ext uri="{FF2B5EF4-FFF2-40B4-BE49-F238E27FC236}">
                <a16:creationId xmlns:a16="http://schemas.microsoft.com/office/drawing/2014/main" id="{81D6BA55-38F2-B441-EFE9-8D6905D65861}"/>
              </a:ext>
            </a:extLst>
          </p:cNvPr>
          <p:cNvSpPr>
            <a:spLocks noGrp="1" noChangeArrowheads="1"/>
          </p:cNvSpPr>
          <p:nvPr>
            <p:ph type="title"/>
          </p:nvPr>
        </p:nvSpPr>
        <p:spPr/>
        <p:txBody>
          <a:bodyPr/>
          <a:lstStyle/>
          <a:p>
            <a:pPr>
              <a:defRPr/>
            </a:pPr>
            <a:r>
              <a:rPr lang="en-US" dirty="0">
                <a:ea typeface="+mj-ea"/>
              </a:rPr>
              <a:t>Views Defined Using Other Views</a:t>
            </a:r>
          </a:p>
        </p:txBody>
      </p:sp>
      <p:sp>
        <p:nvSpPr>
          <p:cNvPr id="44035" name="Rectangle 3">
            <a:extLst>
              <a:ext uri="{FF2B5EF4-FFF2-40B4-BE49-F238E27FC236}">
                <a16:creationId xmlns:a16="http://schemas.microsoft.com/office/drawing/2014/main" id="{453F0D1C-15D2-5AF5-1B83-B478F7D18E8E}"/>
              </a:ext>
            </a:extLst>
          </p:cNvPr>
          <p:cNvSpPr>
            <a:spLocks noGrp="1" noChangeArrowheads="1"/>
          </p:cNvSpPr>
          <p:nvPr>
            <p:ph type="body" idx="1"/>
          </p:nvPr>
        </p:nvSpPr>
        <p:spPr>
          <a:xfrm>
            <a:off x="1719264" y="838630"/>
            <a:ext cx="5678234" cy="3212163"/>
          </a:xfrm>
        </p:spPr>
        <p:txBody>
          <a:bodyPr/>
          <a:lstStyle/>
          <a:p>
            <a:r>
              <a:rPr lang="en-US" altLang="en-US" b="1" dirty="0"/>
              <a:t>create view </a:t>
            </a:r>
            <a:r>
              <a:rPr lang="en-US" altLang="en-US" b="1" i="1" dirty="0">
                <a:solidFill>
                  <a:srgbClr val="002060"/>
                </a:solidFill>
              </a:rPr>
              <a:t>physics_fall_2017</a:t>
            </a:r>
            <a:r>
              <a:rPr lang="en-US" altLang="en-US" b="1" i="1" dirty="0"/>
              <a:t> </a:t>
            </a:r>
            <a:r>
              <a:rPr lang="en-US" altLang="en-US" b="1" dirty="0"/>
              <a:t>as</a:t>
            </a:r>
            <a:br>
              <a:rPr lang="en-US" altLang="en-US" b="1" dirty="0"/>
            </a:br>
            <a:r>
              <a:rPr lang="en-US" altLang="en-US" b="1" dirty="0"/>
              <a:t>   select </a:t>
            </a:r>
            <a:r>
              <a:rPr lang="en-US" altLang="en-US" i="1" dirty="0" err="1"/>
              <a:t>course</a:t>
            </a:r>
            <a:r>
              <a:rPr lang="en-US" altLang="en-US" dirty="0" err="1"/>
              <a:t>.</a:t>
            </a:r>
            <a:r>
              <a:rPr lang="en-US" altLang="en-US" i="1" dirty="0" err="1"/>
              <a:t>course_id</a:t>
            </a:r>
            <a:r>
              <a:rPr lang="en-US" altLang="en-US" dirty="0"/>
              <a:t>, </a:t>
            </a:r>
            <a:r>
              <a:rPr lang="en-US" altLang="en-US" i="1" dirty="0" err="1"/>
              <a:t>sec_id</a:t>
            </a:r>
            <a:r>
              <a:rPr lang="en-US" altLang="en-US" dirty="0"/>
              <a:t>, </a:t>
            </a:r>
            <a:r>
              <a:rPr lang="en-US" altLang="en-US" i="1" dirty="0"/>
              <a:t>building</a:t>
            </a:r>
            <a:r>
              <a:rPr lang="en-US" altLang="en-US" dirty="0"/>
              <a:t>, </a:t>
            </a:r>
            <a:r>
              <a:rPr lang="en-US" altLang="en-US" i="1" dirty="0" err="1"/>
              <a:t>room_number</a:t>
            </a:r>
            <a:br>
              <a:rPr lang="en-US" altLang="en-US" i="1" dirty="0"/>
            </a:br>
            <a:r>
              <a:rPr lang="en-US" altLang="en-US" i="1" dirty="0"/>
              <a:t>   </a:t>
            </a:r>
            <a:r>
              <a:rPr lang="en-US" altLang="en-US" b="1" dirty="0"/>
              <a:t>from </a:t>
            </a:r>
            <a:r>
              <a:rPr lang="en-US" altLang="en-US" i="1" dirty="0"/>
              <a:t>course</a:t>
            </a:r>
            <a:r>
              <a:rPr lang="en-US" altLang="en-US" dirty="0"/>
              <a:t>, </a:t>
            </a:r>
            <a:r>
              <a:rPr lang="en-US" altLang="en-US" i="1" dirty="0"/>
              <a:t>section</a:t>
            </a:r>
            <a:br>
              <a:rPr lang="en-US" altLang="en-US" i="1" dirty="0"/>
            </a:br>
            <a:r>
              <a:rPr lang="en-US" altLang="en-US" i="1" dirty="0"/>
              <a:t>   </a:t>
            </a:r>
            <a:r>
              <a:rPr lang="en-US" altLang="en-US" b="1" dirty="0"/>
              <a:t>where </a:t>
            </a:r>
            <a:r>
              <a:rPr lang="en-US" altLang="en-US" i="1" dirty="0" err="1"/>
              <a:t>course</a:t>
            </a:r>
            <a:r>
              <a:rPr lang="en-US" altLang="en-US" dirty="0" err="1"/>
              <a:t>.</a:t>
            </a:r>
            <a:r>
              <a:rPr lang="en-US" altLang="en-US" i="1" dirty="0" err="1"/>
              <a:t>course_id</a:t>
            </a:r>
            <a:r>
              <a:rPr lang="en-US" altLang="en-US" i="1" dirty="0"/>
              <a:t> </a:t>
            </a:r>
            <a:r>
              <a:rPr lang="en-US" altLang="en-US" dirty="0"/>
              <a:t>= </a:t>
            </a:r>
            <a:r>
              <a:rPr lang="en-US" altLang="en-US" i="1" dirty="0" err="1"/>
              <a:t>section</a:t>
            </a:r>
            <a:r>
              <a:rPr lang="en-US" altLang="en-US" dirty="0" err="1"/>
              <a:t>.</a:t>
            </a:r>
            <a:r>
              <a:rPr lang="en-US" altLang="en-US" i="1" dirty="0" err="1"/>
              <a:t>course_id</a:t>
            </a:r>
            <a:br>
              <a:rPr lang="en-US" altLang="en-US" i="1" dirty="0"/>
            </a:br>
            <a:r>
              <a:rPr lang="en-US" altLang="en-US" i="1" dirty="0"/>
              <a:t>              </a:t>
            </a:r>
            <a:r>
              <a:rPr lang="en-US" altLang="en-US" b="1" dirty="0"/>
              <a:t>and </a:t>
            </a:r>
            <a:r>
              <a:rPr lang="en-US" altLang="en-US" i="1" dirty="0" err="1"/>
              <a:t>course</a:t>
            </a:r>
            <a:r>
              <a:rPr lang="en-US" altLang="en-US" dirty="0" err="1"/>
              <a:t>.</a:t>
            </a:r>
            <a:r>
              <a:rPr lang="en-US" altLang="en-US" i="1" dirty="0" err="1"/>
              <a:t>dept_name</a:t>
            </a:r>
            <a:r>
              <a:rPr lang="en-US" altLang="en-US" i="1" dirty="0"/>
              <a:t> </a:t>
            </a:r>
            <a:r>
              <a:rPr lang="en-US" altLang="en-US" dirty="0"/>
              <a:t>= 'Physics'</a:t>
            </a:r>
            <a:br>
              <a:rPr lang="en-US" altLang="en-US" dirty="0"/>
            </a:br>
            <a:r>
              <a:rPr lang="en-US" altLang="en-US" dirty="0"/>
              <a:t>              </a:t>
            </a:r>
            <a:r>
              <a:rPr lang="en-US" altLang="en-US" b="1" dirty="0"/>
              <a:t>and </a:t>
            </a:r>
            <a:r>
              <a:rPr lang="en-US" altLang="en-US" i="1" dirty="0" err="1"/>
              <a:t>section</a:t>
            </a:r>
            <a:r>
              <a:rPr lang="en-US" altLang="en-US" dirty="0" err="1"/>
              <a:t>.</a:t>
            </a:r>
            <a:r>
              <a:rPr lang="en-US" altLang="en-US" i="1" dirty="0" err="1"/>
              <a:t>semester</a:t>
            </a:r>
            <a:r>
              <a:rPr lang="en-US" altLang="en-US" i="1" dirty="0"/>
              <a:t> </a:t>
            </a:r>
            <a:r>
              <a:rPr lang="en-US" altLang="en-US" dirty="0"/>
              <a:t>= 'Fall'</a:t>
            </a:r>
            <a:br>
              <a:rPr lang="en-US" altLang="en-US" dirty="0"/>
            </a:br>
            <a:r>
              <a:rPr lang="en-US" altLang="en-US" dirty="0"/>
              <a:t>              </a:t>
            </a:r>
            <a:r>
              <a:rPr lang="en-US" altLang="en-US" b="1" dirty="0"/>
              <a:t>and </a:t>
            </a:r>
            <a:r>
              <a:rPr lang="en-US" altLang="en-US" i="1" dirty="0" err="1"/>
              <a:t>section</a:t>
            </a:r>
            <a:r>
              <a:rPr lang="en-US" altLang="en-US" dirty="0" err="1"/>
              <a:t>.</a:t>
            </a:r>
            <a:r>
              <a:rPr lang="en-US" altLang="en-US" i="1" dirty="0" err="1"/>
              <a:t>year</a:t>
            </a:r>
            <a:r>
              <a:rPr lang="en-US" altLang="en-US" i="1" dirty="0"/>
              <a:t> </a:t>
            </a:r>
            <a:r>
              <a:rPr lang="en-US" altLang="en-US" dirty="0"/>
              <a:t>= '2017’;</a:t>
            </a:r>
          </a:p>
          <a:p>
            <a:pPr>
              <a:buNone/>
            </a:pPr>
            <a:r>
              <a:rPr lang="en-US" altLang="en-US" sz="600" dirty="0"/>
              <a:t> </a:t>
            </a:r>
          </a:p>
          <a:p>
            <a:r>
              <a:rPr lang="en-US" altLang="en-US" b="1" dirty="0"/>
              <a:t>create view </a:t>
            </a:r>
            <a:r>
              <a:rPr lang="en-US" altLang="en-US" b="1" i="1" dirty="0">
                <a:solidFill>
                  <a:srgbClr val="002060"/>
                </a:solidFill>
              </a:rPr>
              <a:t>physics_fall_2017</a:t>
            </a:r>
            <a:r>
              <a:rPr lang="en-US" altLang="en-US" b="1" i="1" dirty="0"/>
              <a:t>_</a:t>
            </a:r>
            <a:r>
              <a:rPr lang="en-US" altLang="en-US" i="1" dirty="0"/>
              <a:t>watson </a:t>
            </a:r>
            <a:r>
              <a:rPr lang="en-US" altLang="en-US" b="1" dirty="0"/>
              <a:t>as</a:t>
            </a:r>
            <a:br>
              <a:rPr lang="en-US" altLang="en-US" b="1" dirty="0"/>
            </a:br>
            <a:r>
              <a:rPr lang="en-US" altLang="en-US" b="1" dirty="0"/>
              <a:t>    select </a:t>
            </a:r>
            <a:r>
              <a:rPr lang="en-US" altLang="en-US" i="1" dirty="0" err="1"/>
              <a:t>course_id</a:t>
            </a:r>
            <a:r>
              <a:rPr lang="en-US" altLang="en-US" dirty="0"/>
              <a:t>, </a:t>
            </a:r>
            <a:r>
              <a:rPr lang="en-US" altLang="en-US" i="1" dirty="0" err="1"/>
              <a:t>room_number</a:t>
            </a:r>
            <a:br>
              <a:rPr lang="en-US" altLang="en-US" i="1" dirty="0"/>
            </a:br>
            <a:r>
              <a:rPr lang="en-US" altLang="en-US" i="1" dirty="0"/>
              <a:t>    </a:t>
            </a:r>
            <a:r>
              <a:rPr lang="en-US" altLang="en-US" b="1" dirty="0"/>
              <a:t>from </a:t>
            </a:r>
            <a:r>
              <a:rPr lang="en-US" altLang="en-US" b="1" i="1" dirty="0">
                <a:solidFill>
                  <a:srgbClr val="002060"/>
                </a:solidFill>
              </a:rPr>
              <a:t>physics_fall_2017</a:t>
            </a:r>
            <a:br>
              <a:rPr lang="en-US" altLang="en-US" i="1" dirty="0"/>
            </a:br>
            <a:r>
              <a:rPr lang="en-US" altLang="en-US" i="1" dirty="0"/>
              <a:t>    </a:t>
            </a:r>
            <a:r>
              <a:rPr lang="en-US" altLang="en-US" b="1" dirty="0"/>
              <a:t>where </a:t>
            </a:r>
            <a:r>
              <a:rPr lang="en-US" altLang="en-US" i="1" dirty="0"/>
              <a:t>building</a:t>
            </a:r>
            <a:r>
              <a:rPr lang="en-US" altLang="en-US" dirty="0"/>
              <a:t>= 'Watson';</a:t>
            </a:r>
          </a:p>
          <a:p>
            <a:endParaRPr lang="en-US" altLang="en-US" dirty="0"/>
          </a:p>
        </p:txBody>
      </p:sp>
    </p:spTree>
    <p:extLst>
      <p:ext uri="{BB962C8B-B14F-4D97-AF65-F5344CB8AC3E}">
        <p14:creationId xmlns:p14="http://schemas.microsoft.com/office/powerpoint/2010/main" val="285398777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EF394D-34CC-4573-046B-C5CCC042E91D}"/>
            </a:ext>
          </a:extLst>
        </p:cNvPr>
        <p:cNvGrpSpPr/>
        <p:nvPr/>
      </p:nvGrpSpPr>
      <p:grpSpPr>
        <a:xfrm>
          <a:off x="0" y="0"/>
          <a:ext cx="0" cy="0"/>
          <a:chOff x="0" y="0"/>
          <a:chExt cx="0" cy="0"/>
        </a:xfrm>
      </p:grpSpPr>
      <p:sp>
        <p:nvSpPr>
          <p:cNvPr id="406530" name="Rectangle 2">
            <a:extLst>
              <a:ext uri="{FF2B5EF4-FFF2-40B4-BE49-F238E27FC236}">
                <a16:creationId xmlns:a16="http://schemas.microsoft.com/office/drawing/2014/main" id="{F4DB6543-7F2D-07E1-2084-89918ECEFD2E}"/>
              </a:ext>
            </a:extLst>
          </p:cNvPr>
          <p:cNvSpPr>
            <a:spLocks noGrp="1" noChangeArrowheads="1"/>
          </p:cNvSpPr>
          <p:nvPr>
            <p:ph type="title"/>
          </p:nvPr>
        </p:nvSpPr>
        <p:spPr/>
        <p:txBody>
          <a:bodyPr/>
          <a:lstStyle/>
          <a:p>
            <a:pPr>
              <a:defRPr/>
            </a:pPr>
            <a:r>
              <a:rPr lang="en-US" dirty="0">
                <a:ea typeface="+mj-ea"/>
              </a:rPr>
              <a:t>View Expansion</a:t>
            </a:r>
          </a:p>
        </p:txBody>
      </p:sp>
      <p:sp>
        <p:nvSpPr>
          <p:cNvPr id="45059" name="Rectangle 3">
            <a:extLst>
              <a:ext uri="{FF2B5EF4-FFF2-40B4-BE49-F238E27FC236}">
                <a16:creationId xmlns:a16="http://schemas.microsoft.com/office/drawing/2014/main" id="{5C67909D-EDB8-4EC6-F0D9-52A3205E594E}"/>
              </a:ext>
            </a:extLst>
          </p:cNvPr>
          <p:cNvSpPr>
            <a:spLocks noGrp="1" noChangeArrowheads="1"/>
          </p:cNvSpPr>
          <p:nvPr>
            <p:ph type="body" idx="1"/>
          </p:nvPr>
        </p:nvSpPr>
        <p:spPr/>
        <p:txBody>
          <a:bodyPr/>
          <a:lstStyle/>
          <a:p>
            <a:r>
              <a:rPr lang="en-US" altLang="en-US" dirty="0"/>
              <a:t>Expand  the view :</a:t>
            </a:r>
          </a:p>
          <a:p>
            <a:pPr>
              <a:buNone/>
            </a:pPr>
            <a:r>
              <a:rPr lang="en-US" altLang="en-US" b="1" dirty="0"/>
              <a:t>          create view </a:t>
            </a:r>
            <a:r>
              <a:rPr lang="en-US" altLang="en-US" b="1" i="1" dirty="0">
                <a:solidFill>
                  <a:srgbClr val="002060"/>
                </a:solidFill>
              </a:rPr>
              <a:t>physics_fall_2017_watson</a:t>
            </a:r>
            <a:r>
              <a:rPr lang="en-US" altLang="en-US" b="1" i="1" dirty="0"/>
              <a:t>  </a:t>
            </a:r>
            <a:r>
              <a:rPr lang="en-US" altLang="en-US" b="1" dirty="0"/>
              <a:t>as</a:t>
            </a:r>
            <a:br>
              <a:rPr lang="en-US" altLang="en-US" b="1" dirty="0"/>
            </a:br>
            <a:r>
              <a:rPr lang="en-US" altLang="en-US" b="1" dirty="0"/>
              <a:t>        select </a:t>
            </a:r>
            <a:r>
              <a:rPr lang="en-US" altLang="en-US" i="1" dirty="0" err="1"/>
              <a:t>course_id</a:t>
            </a:r>
            <a:r>
              <a:rPr lang="en-US" altLang="en-US" dirty="0"/>
              <a:t>, </a:t>
            </a:r>
            <a:r>
              <a:rPr lang="en-US" altLang="en-US" i="1" dirty="0" err="1"/>
              <a:t>room_number</a:t>
            </a:r>
            <a:br>
              <a:rPr lang="en-US" altLang="en-US" i="1" dirty="0"/>
            </a:br>
            <a:r>
              <a:rPr lang="en-US" altLang="en-US" i="1" dirty="0"/>
              <a:t>        </a:t>
            </a:r>
            <a:r>
              <a:rPr lang="en-US" altLang="en-US" b="1" dirty="0"/>
              <a:t>from </a:t>
            </a:r>
            <a:r>
              <a:rPr lang="en-US" altLang="en-US" b="1" i="1" dirty="0">
                <a:solidFill>
                  <a:srgbClr val="002060"/>
                </a:solidFill>
              </a:rPr>
              <a:t>physics_fall_2017</a:t>
            </a:r>
            <a:br>
              <a:rPr lang="en-US" altLang="en-US" i="1" dirty="0"/>
            </a:br>
            <a:r>
              <a:rPr lang="en-US" altLang="en-US" i="1" dirty="0"/>
              <a:t>        </a:t>
            </a:r>
            <a:r>
              <a:rPr lang="en-US" altLang="en-US" b="1" dirty="0"/>
              <a:t>where </a:t>
            </a:r>
            <a:r>
              <a:rPr lang="en-US" altLang="en-US" i="1" dirty="0"/>
              <a:t>building</a:t>
            </a:r>
            <a:r>
              <a:rPr lang="en-US" altLang="en-US" dirty="0"/>
              <a:t>= 'Watson</a:t>
            </a:r>
            <a:r>
              <a:rPr lang="en-US" altLang="ja-JP" dirty="0"/>
              <a:t>'</a:t>
            </a:r>
            <a:endParaRPr lang="en-US" altLang="en-US" dirty="0"/>
          </a:p>
          <a:p>
            <a:r>
              <a:rPr lang="en-US" altLang="en-US" dirty="0"/>
              <a:t>To:</a:t>
            </a:r>
          </a:p>
          <a:p>
            <a:endParaRPr lang="en-US" altLang="en-US" dirty="0"/>
          </a:p>
          <a:p>
            <a:endParaRPr lang="en-US" altLang="en-US" dirty="0"/>
          </a:p>
          <a:p>
            <a:endParaRPr lang="en-US" altLang="en-US" dirty="0"/>
          </a:p>
          <a:p>
            <a:endParaRPr lang="en-US" altLang="en-US" dirty="0"/>
          </a:p>
          <a:p>
            <a:endParaRPr lang="en-US" altLang="en-US" dirty="0"/>
          </a:p>
          <a:p>
            <a:endParaRPr lang="en-US" altLang="en-US" dirty="0"/>
          </a:p>
          <a:p>
            <a:endParaRPr lang="en-US" altLang="en-US" dirty="0"/>
          </a:p>
          <a:p>
            <a:endParaRPr lang="en-US" altLang="en-US" dirty="0"/>
          </a:p>
          <a:p>
            <a:endParaRPr lang="en-US" altLang="en-US" dirty="0"/>
          </a:p>
        </p:txBody>
      </p:sp>
      <p:sp>
        <p:nvSpPr>
          <p:cNvPr id="45060" name="Text Box 4">
            <a:extLst>
              <a:ext uri="{FF2B5EF4-FFF2-40B4-BE49-F238E27FC236}">
                <a16:creationId xmlns:a16="http://schemas.microsoft.com/office/drawing/2014/main" id="{28292CF1-8500-7A3B-0B51-19F92761A43A}"/>
              </a:ext>
            </a:extLst>
          </p:cNvPr>
          <p:cNvSpPr txBox="1">
            <a:spLocks noChangeArrowheads="1"/>
          </p:cNvSpPr>
          <p:nvPr/>
        </p:nvSpPr>
        <p:spPr bwMode="auto">
          <a:xfrm>
            <a:off x="2251472" y="2224692"/>
            <a:ext cx="5394722" cy="2089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Helvetica" panose="020B0604020202020204" pitchFamily="34" charset="0"/>
                <a:ea typeface="MS PGothic" panose="020B0600070205080204" pitchFamily="34" charset="-128"/>
              </a:defRPr>
            </a:lvl1pPr>
            <a:lvl2pPr marL="37931725" indent="-3747452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create view </a:t>
            </a:r>
            <a:r>
              <a:rPr kumimoji="1" lang="en-US" altLang="en-US" sz="1275" b="1" i="1" u="none" strike="noStrike" kern="1200" cap="none" spc="0" normalizeH="0" baseline="0" noProof="0" dirty="0">
                <a:ln>
                  <a:noFill/>
                </a:ln>
                <a:solidFill>
                  <a:srgbClr val="002060"/>
                </a:solidFill>
                <a:effectLst/>
                <a:uLnTx/>
                <a:uFillTx/>
                <a:latin typeface="Helvetica"/>
                <a:ea typeface="MS PGothic" panose="020B0600070205080204" pitchFamily="34" charset="-128"/>
                <a:cs typeface="+mn-cs"/>
              </a:rPr>
              <a:t>physics_fall_2017_watson</a:t>
            </a:r>
            <a:r>
              <a:rPr kumimoji="0" lang="en-US" altLang="en-US" sz="1275" b="1" i="1" u="none" strike="noStrike" kern="1200" cap="none" spc="0" normalizeH="0" baseline="0" noProof="0" dirty="0">
                <a:ln>
                  <a:noFill/>
                </a:ln>
                <a:solidFill>
                  <a:srgbClr val="002060"/>
                </a:solidFill>
                <a:effectLst/>
                <a:uLnTx/>
                <a:uFillTx/>
                <a:latin typeface="Helvetica" panose="020B0604020202020204" pitchFamily="34" charset="0"/>
                <a:ea typeface="MS PGothic" panose="020B0600070205080204" pitchFamily="34" charset="-128"/>
                <a:cs typeface="+mn-cs"/>
              </a:rPr>
              <a:t> </a:t>
            </a: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as</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select </a:t>
            </a:r>
            <a:r>
              <a:rPr kumimoji="0"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course_id</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room_number</a:t>
            </a:r>
            <a:endPar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from </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select </a:t>
            </a:r>
            <a:r>
              <a:rPr kumimoji="0"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course</a:t>
            </a:r>
            <a:r>
              <a:rPr kumimoji="0" lang="en-US" altLang="en-US" sz="1275" b="0" i="0"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a:t>
            </a:r>
            <a:r>
              <a:rPr kumimoji="0"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course_id</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building</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room_number</a:t>
            </a:r>
            <a:endPar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from </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course</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section</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where </a:t>
            </a:r>
            <a:r>
              <a:rPr kumimoji="0"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course</a:t>
            </a:r>
            <a:r>
              <a:rPr kumimoji="0" lang="en-US" altLang="en-US" sz="1275" b="0" i="0"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a:t>
            </a:r>
            <a:r>
              <a:rPr kumimoji="0"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course_id</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section</a:t>
            </a:r>
            <a:r>
              <a:rPr kumimoji="0" lang="en-US" altLang="en-US" sz="1275" b="0" i="0"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a:t>
            </a:r>
            <a:r>
              <a:rPr kumimoji="0"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course_id</a:t>
            </a:r>
            <a:endPar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and </a:t>
            </a:r>
            <a:r>
              <a:rPr kumimoji="0"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course</a:t>
            </a:r>
            <a:r>
              <a:rPr kumimoji="0" lang="en-US" altLang="en-US" sz="1275" b="0" i="0"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a:t>
            </a:r>
            <a:r>
              <a:rPr kumimoji="0"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dept_name</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'Physics'</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and </a:t>
            </a:r>
            <a:r>
              <a:rPr kumimoji="0"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section</a:t>
            </a:r>
            <a:r>
              <a:rPr kumimoji="0" lang="en-US" altLang="en-US" sz="1275" b="0" i="0"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a:t>
            </a:r>
            <a:r>
              <a:rPr kumimoji="0"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semester</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'Fall'</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and </a:t>
            </a:r>
            <a:r>
              <a:rPr kumimoji="0"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section</a:t>
            </a:r>
            <a:r>
              <a:rPr kumimoji="0" lang="en-US" altLang="en-US" sz="1275" b="0" i="0"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a:t>
            </a:r>
            <a:r>
              <a:rPr kumimoji="0"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year</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'2017')</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where </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building</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'Watson';</a:t>
            </a:r>
          </a:p>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US" altLang="en-US" sz="15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Tree>
    <p:extLst>
      <p:ext uri="{BB962C8B-B14F-4D97-AF65-F5344CB8AC3E}">
        <p14:creationId xmlns:p14="http://schemas.microsoft.com/office/powerpoint/2010/main" val="385655976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602324-834C-DDDA-AAC4-6AF002047601}"/>
            </a:ext>
          </a:extLst>
        </p:cNvPr>
        <p:cNvGrpSpPr/>
        <p:nvPr/>
      </p:nvGrpSpPr>
      <p:grpSpPr>
        <a:xfrm>
          <a:off x="0" y="0"/>
          <a:ext cx="0" cy="0"/>
          <a:chOff x="0" y="0"/>
          <a:chExt cx="0" cy="0"/>
        </a:xfrm>
      </p:grpSpPr>
      <p:sp>
        <p:nvSpPr>
          <p:cNvPr id="339970" name="Rectangle 2">
            <a:extLst>
              <a:ext uri="{FF2B5EF4-FFF2-40B4-BE49-F238E27FC236}">
                <a16:creationId xmlns:a16="http://schemas.microsoft.com/office/drawing/2014/main" id="{40E9D4AC-A2E4-07ED-CC53-5C007C808553}"/>
              </a:ext>
            </a:extLst>
          </p:cNvPr>
          <p:cNvSpPr>
            <a:spLocks noGrp="1" noChangeArrowheads="1"/>
          </p:cNvSpPr>
          <p:nvPr>
            <p:ph type="title"/>
          </p:nvPr>
        </p:nvSpPr>
        <p:spPr/>
        <p:txBody>
          <a:bodyPr/>
          <a:lstStyle/>
          <a:p>
            <a:pPr>
              <a:defRPr/>
            </a:pPr>
            <a:r>
              <a:rPr lang="en-US" dirty="0">
                <a:ea typeface="+mj-ea"/>
              </a:rPr>
              <a:t>View Expansion (Cont.)</a:t>
            </a:r>
          </a:p>
        </p:txBody>
      </p:sp>
      <p:sp>
        <p:nvSpPr>
          <p:cNvPr id="48131" name="Rectangle 3">
            <a:extLst>
              <a:ext uri="{FF2B5EF4-FFF2-40B4-BE49-F238E27FC236}">
                <a16:creationId xmlns:a16="http://schemas.microsoft.com/office/drawing/2014/main" id="{18E08913-7AA7-3522-C659-3CEF676B596D}"/>
              </a:ext>
            </a:extLst>
          </p:cNvPr>
          <p:cNvSpPr>
            <a:spLocks noGrp="1" noChangeArrowheads="1"/>
          </p:cNvSpPr>
          <p:nvPr>
            <p:ph type="body" idx="1"/>
          </p:nvPr>
        </p:nvSpPr>
        <p:spPr>
          <a:xfrm>
            <a:off x="1719264" y="820342"/>
            <a:ext cx="5729102" cy="3038427"/>
          </a:xfrm>
        </p:spPr>
        <p:txBody>
          <a:bodyPr/>
          <a:lstStyle/>
          <a:p>
            <a:pPr>
              <a:tabLst>
                <a:tab pos="510779" algn="l"/>
              </a:tabLst>
            </a:pPr>
            <a:r>
              <a:rPr lang="en-US" altLang="en-US" dirty="0"/>
              <a:t>A way to define the meaning of views defined in terms of other views.</a:t>
            </a:r>
          </a:p>
          <a:p>
            <a:pPr>
              <a:tabLst>
                <a:tab pos="510779" algn="l"/>
              </a:tabLst>
            </a:pPr>
            <a:r>
              <a:rPr lang="en-US" altLang="en-US" dirty="0"/>
              <a:t>Let view </a:t>
            </a:r>
            <a:r>
              <a:rPr lang="en-US" altLang="en-US" i="1" dirty="0"/>
              <a:t>v</a:t>
            </a:r>
            <a:r>
              <a:rPr lang="en-US" altLang="en-US" baseline="-25000" dirty="0"/>
              <a:t>1</a:t>
            </a:r>
            <a:r>
              <a:rPr lang="en-US" altLang="en-US" dirty="0"/>
              <a:t> be defined by an expression </a:t>
            </a:r>
            <a:r>
              <a:rPr lang="en-US" altLang="en-US" i="1" dirty="0"/>
              <a:t>e</a:t>
            </a:r>
            <a:r>
              <a:rPr lang="en-US" altLang="en-US" baseline="-25000" dirty="0"/>
              <a:t>1</a:t>
            </a:r>
            <a:r>
              <a:rPr lang="en-US" altLang="en-US" dirty="0"/>
              <a:t> that may itself contain uses of view relations.</a:t>
            </a:r>
          </a:p>
          <a:p>
            <a:pPr>
              <a:tabLst>
                <a:tab pos="510779" algn="l"/>
              </a:tabLst>
            </a:pPr>
            <a:r>
              <a:rPr lang="en-US" altLang="en-US" dirty="0"/>
              <a:t>View expansion of an expression repeats the following replacement step:</a:t>
            </a:r>
          </a:p>
          <a:p>
            <a:pPr>
              <a:buNone/>
              <a:tabLst>
                <a:tab pos="510779" algn="l"/>
              </a:tabLst>
            </a:pPr>
            <a:r>
              <a:rPr lang="en-US" altLang="en-US" dirty="0"/>
              <a:t>		</a:t>
            </a:r>
            <a:r>
              <a:rPr lang="en-US" altLang="en-US" b="1" dirty="0"/>
              <a:t>repeat</a:t>
            </a:r>
            <a:br>
              <a:rPr lang="en-US" altLang="en-US" b="1" dirty="0"/>
            </a:br>
            <a:r>
              <a:rPr lang="en-US" altLang="en-US" b="1" dirty="0"/>
              <a:t>		</a:t>
            </a:r>
            <a:r>
              <a:rPr lang="en-US" altLang="en-US" dirty="0"/>
              <a:t>Find any view relation </a:t>
            </a:r>
            <a:r>
              <a:rPr lang="en-US" altLang="en-US" i="1" dirty="0"/>
              <a:t>v</a:t>
            </a:r>
            <a:r>
              <a:rPr lang="en-US" altLang="en-US" i="1" baseline="-25000" dirty="0"/>
              <a:t>i</a:t>
            </a:r>
            <a:r>
              <a:rPr lang="en-US" altLang="en-US" dirty="0"/>
              <a:t> in </a:t>
            </a:r>
            <a:r>
              <a:rPr lang="en-US" altLang="en-US" i="1" dirty="0"/>
              <a:t>e</a:t>
            </a:r>
            <a:r>
              <a:rPr lang="en-US" altLang="en-US" baseline="-25000" dirty="0"/>
              <a:t>1</a:t>
            </a:r>
            <a:br>
              <a:rPr lang="en-US" altLang="en-US" dirty="0"/>
            </a:br>
            <a:r>
              <a:rPr lang="en-US" altLang="en-US" dirty="0"/>
              <a:t>		Replace the view relation </a:t>
            </a:r>
            <a:r>
              <a:rPr lang="en-US" altLang="en-US" i="1" dirty="0"/>
              <a:t>v</a:t>
            </a:r>
            <a:r>
              <a:rPr lang="en-US" altLang="en-US" i="1" baseline="-25000" dirty="0"/>
              <a:t>i</a:t>
            </a:r>
            <a:r>
              <a:rPr lang="en-US" altLang="en-US" dirty="0"/>
              <a:t> by the expression defining </a:t>
            </a:r>
            <a:r>
              <a:rPr lang="en-US" altLang="en-US" i="1" dirty="0"/>
              <a:t>v</a:t>
            </a:r>
            <a:r>
              <a:rPr lang="en-US" altLang="en-US" i="1" baseline="-25000" dirty="0"/>
              <a:t>i</a:t>
            </a:r>
            <a:r>
              <a:rPr lang="en-US" altLang="en-US" dirty="0"/>
              <a:t>             </a:t>
            </a:r>
            <a:br>
              <a:rPr lang="en-US" altLang="en-US" dirty="0"/>
            </a:br>
            <a:r>
              <a:rPr lang="en-US" altLang="en-US" dirty="0"/>
              <a:t>	</a:t>
            </a:r>
            <a:r>
              <a:rPr lang="en-US" altLang="en-US" b="1" dirty="0"/>
              <a:t>until</a:t>
            </a:r>
            <a:r>
              <a:rPr lang="en-US" altLang="en-US" dirty="0"/>
              <a:t> no more view relations are present in </a:t>
            </a:r>
            <a:r>
              <a:rPr lang="en-US" altLang="en-US" i="1" dirty="0"/>
              <a:t>e</a:t>
            </a:r>
            <a:r>
              <a:rPr lang="en-US" altLang="en-US" baseline="-25000" dirty="0"/>
              <a:t>1</a:t>
            </a:r>
            <a:endParaRPr lang="en-US" altLang="en-US" dirty="0"/>
          </a:p>
          <a:p>
            <a:pPr>
              <a:tabLst>
                <a:tab pos="510779" algn="l"/>
              </a:tabLst>
            </a:pPr>
            <a:r>
              <a:rPr lang="en-US" altLang="en-US" dirty="0"/>
              <a:t>As long as the view definitions are not recursive, this loop will terminate</a:t>
            </a:r>
          </a:p>
        </p:txBody>
      </p:sp>
    </p:spTree>
    <p:extLst>
      <p:ext uri="{BB962C8B-B14F-4D97-AF65-F5344CB8AC3E}">
        <p14:creationId xmlns:p14="http://schemas.microsoft.com/office/powerpoint/2010/main" val="258558013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B5C8A9-2E2D-593C-6E39-B4C9F572B65C}"/>
            </a:ext>
          </a:extLst>
        </p:cNvPr>
        <p:cNvGrpSpPr/>
        <p:nvPr/>
      </p:nvGrpSpPr>
      <p:grpSpPr>
        <a:xfrm>
          <a:off x="0" y="0"/>
          <a:ext cx="0" cy="0"/>
          <a:chOff x="0" y="0"/>
          <a:chExt cx="0" cy="0"/>
        </a:xfrm>
      </p:grpSpPr>
      <p:sp>
        <p:nvSpPr>
          <p:cNvPr id="109570" name="Rectangle 2">
            <a:extLst>
              <a:ext uri="{FF2B5EF4-FFF2-40B4-BE49-F238E27FC236}">
                <a16:creationId xmlns:a16="http://schemas.microsoft.com/office/drawing/2014/main" id="{B264DE17-F884-CB2C-433C-8DB0B38D8081}"/>
              </a:ext>
            </a:extLst>
          </p:cNvPr>
          <p:cNvSpPr>
            <a:spLocks noGrp="1" noChangeArrowheads="1"/>
          </p:cNvSpPr>
          <p:nvPr>
            <p:ph type="title"/>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effectLst/>
              </a:rPr>
              <a:t>Materialized Views</a:t>
            </a:r>
          </a:p>
        </p:txBody>
      </p:sp>
      <p:sp>
        <p:nvSpPr>
          <p:cNvPr id="109571" name="Rectangle 3">
            <a:extLst>
              <a:ext uri="{FF2B5EF4-FFF2-40B4-BE49-F238E27FC236}">
                <a16:creationId xmlns:a16="http://schemas.microsoft.com/office/drawing/2014/main" id="{09B8C303-C2C4-8763-2C56-BDA6D6661DCD}"/>
              </a:ext>
            </a:extLst>
          </p:cNvPr>
          <p:cNvSpPr>
            <a:spLocks noGrp="1" noChangeArrowheads="1"/>
          </p:cNvSpPr>
          <p:nvPr>
            <p:ph type="body" idx="1"/>
          </p:nvPr>
        </p:nvSpPr>
        <p:spPr>
          <a:xfrm>
            <a:off x="1719264" y="902638"/>
            <a:ext cx="5749076" cy="2626947"/>
          </a:xfrm>
        </p:spPr>
        <p:txBody>
          <a:bodyPr/>
          <a:lstStyle/>
          <a:p>
            <a:r>
              <a:rPr lang="en-US" altLang="en-US" dirty="0"/>
              <a:t>Certain database systems allow view relations to be physically stored.</a:t>
            </a:r>
          </a:p>
          <a:p>
            <a:pPr lvl="1"/>
            <a:r>
              <a:rPr lang="en-US" altLang="en-US" dirty="0"/>
              <a:t> Physical copy created when the view is defined.</a:t>
            </a:r>
          </a:p>
          <a:p>
            <a:pPr lvl="1"/>
            <a:r>
              <a:rPr lang="en-US" altLang="en-US" dirty="0"/>
              <a:t>Such views are called </a:t>
            </a:r>
            <a:r>
              <a:rPr lang="en-US" altLang="en-US" b="1" dirty="0">
                <a:solidFill>
                  <a:srgbClr val="002060"/>
                </a:solidFill>
              </a:rPr>
              <a:t>Materialized view</a:t>
            </a:r>
            <a:r>
              <a:rPr lang="en-US" altLang="en-US" dirty="0"/>
              <a:t>:</a:t>
            </a:r>
          </a:p>
          <a:p>
            <a:r>
              <a:rPr lang="en-US" altLang="en-US" dirty="0"/>
              <a:t>If relations used in the query are updated, the materialized view result becomes out of date</a:t>
            </a:r>
          </a:p>
          <a:p>
            <a:pPr lvl="1"/>
            <a:r>
              <a:rPr lang="en-US" altLang="en-US" dirty="0"/>
              <a:t>Need to </a:t>
            </a:r>
            <a:r>
              <a:rPr lang="en-US" altLang="en-US" b="1" dirty="0">
                <a:solidFill>
                  <a:srgbClr val="002060"/>
                </a:solidFill>
              </a:rPr>
              <a:t>maintain</a:t>
            </a:r>
            <a:r>
              <a:rPr lang="en-US" altLang="en-US" dirty="0"/>
              <a:t> the view, by updating the view whenever the underlying relations are updated.</a:t>
            </a:r>
          </a:p>
        </p:txBody>
      </p:sp>
    </p:spTree>
    <p:extLst>
      <p:ext uri="{BB962C8B-B14F-4D97-AF65-F5344CB8AC3E}">
        <p14:creationId xmlns:p14="http://schemas.microsoft.com/office/powerpoint/2010/main" val="311657236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C7C205-3974-3FBB-B3BA-99F5F987BA71}"/>
            </a:ext>
          </a:extLst>
        </p:cNvPr>
        <p:cNvGrpSpPr/>
        <p:nvPr/>
      </p:nvGrpSpPr>
      <p:grpSpPr>
        <a:xfrm>
          <a:off x="0" y="0"/>
          <a:ext cx="0" cy="0"/>
          <a:chOff x="0" y="0"/>
          <a:chExt cx="0" cy="0"/>
        </a:xfrm>
      </p:grpSpPr>
      <p:sp>
        <p:nvSpPr>
          <p:cNvPr id="342018" name="Rectangle 2">
            <a:extLst>
              <a:ext uri="{FF2B5EF4-FFF2-40B4-BE49-F238E27FC236}">
                <a16:creationId xmlns:a16="http://schemas.microsoft.com/office/drawing/2014/main" id="{DF05B2CC-4529-8B1F-1C24-455BD0D4BB4C}"/>
              </a:ext>
            </a:extLst>
          </p:cNvPr>
          <p:cNvSpPr>
            <a:spLocks noGrp="1" noChangeArrowheads="1"/>
          </p:cNvSpPr>
          <p:nvPr>
            <p:ph type="title"/>
          </p:nvPr>
        </p:nvSpPr>
        <p:spPr/>
        <p:txBody>
          <a:bodyPr/>
          <a:lstStyle/>
          <a:p>
            <a:pPr>
              <a:defRPr/>
            </a:pPr>
            <a:r>
              <a:rPr lang="en-US" dirty="0">
                <a:ea typeface="+mj-ea"/>
              </a:rPr>
              <a:t>Update of a View</a:t>
            </a:r>
          </a:p>
        </p:txBody>
      </p:sp>
      <p:sp>
        <p:nvSpPr>
          <p:cNvPr id="50179" name="Rectangle 3">
            <a:extLst>
              <a:ext uri="{FF2B5EF4-FFF2-40B4-BE49-F238E27FC236}">
                <a16:creationId xmlns:a16="http://schemas.microsoft.com/office/drawing/2014/main" id="{47E094A8-A50E-DE31-14E4-8A7CB8E3EBE2}"/>
              </a:ext>
            </a:extLst>
          </p:cNvPr>
          <p:cNvSpPr>
            <a:spLocks noGrp="1" noChangeArrowheads="1"/>
          </p:cNvSpPr>
          <p:nvPr>
            <p:ph type="body" idx="1"/>
          </p:nvPr>
        </p:nvSpPr>
        <p:spPr>
          <a:xfrm>
            <a:off x="1719263" y="829866"/>
            <a:ext cx="5696522" cy="3714702"/>
          </a:xfrm>
        </p:spPr>
        <p:txBody>
          <a:bodyPr/>
          <a:lstStyle/>
          <a:p>
            <a:pPr>
              <a:tabLst>
                <a:tab pos="814388" algn="l"/>
              </a:tabLst>
            </a:pPr>
            <a:r>
              <a:rPr lang="en-US" altLang="en-US" dirty="0"/>
              <a:t>Add a new tuple to </a:t>
            </a:r>
            <a:r>
              <a:rPr lang="en-US" altLang="en-US" i="1" dirty="0"/>
              <a:t>faculty </a:t>
            </a:r>
            <a:r>
              <a:rPr lang="en-US" altLang="en-US" dirty="0"/>
              <a:t>view which we defined earlier</a:t>
            </a:r>
            <a:endParaRPr lang="en-US" altLang="en-US" b="1" dirty="0"/>
          </a:p>
          <a:p>
            <a:pPr>
              <a:buNone/>
              <a:tabLst>
                <a:tab pos="814388" algn="l"/>
              </a:tabLst>
            </a:pPr>
            <a:r>
              <a:rPr lang="en-US" altLang="en-US" dirty="0"/>
              <a:t>		</a:t>
            </a:r>
            <a:r>
              <a:rPr lang="en-US" altLang="en-US" b="1" dirty="0"/>
              <a:t>insert into </a:t>
            </a:r>
            <a:r>
              <a:rPr lang="en-US" altLang="en-US" i="1" dirty="0"/>
              <a:t>faculty </a:t>
            </a:r>
          </a:p>
          <a:p>
            <a:pPr>
              <a:buNone/>
              <a:tabLst>
                <a:tab pos="814388" algn="l"/>
              </a:tabLst>
            </a:pPr>
            <a:r>
              <a:rPr lang="en-US" altLang="en-US" b="1" i="1" dirty="0"/>
              <a:t>                       </a:t>
            </a:r>
            <a:r>
              <a:rPr lang="en-US" altLang="en-US" b="1" dirty="0"/>
              <a:t>values </a:t>
            </a:r>
            <a:r>
              <a:rPr lang="en-US" altLang="en-US" dirty="0"/>
              <a:t>('30765', 'Green', 'Music');</a:t>
            </a:r>
          </a:p>
          <a:p>
            <a:pPr>
              <a:tabLst>
                <a:tab pos="814388" algn="l"/>
              </a:tabLst>
            </a:pPr>
            <a:r>
              <a:rPr lang="en-US" altLang="en-US" dirty="0"/>
              <a:t>This insertion must be represented by the insertion into  the </a:t>
            </a:r>
            <a:r>
              <a:rPr lang="en-US" altLang="en-US" i="1" dirty="0"/>
              <a:t>instructor</a:t>
            </a:r>
            <a:r>
              <a:rPr lang="en-US" altLang="en-US" dirty="0"/>
              <a:t> relation</a:t>
            </a:r>
          </a:p>
          <a:p>
            <a:pPr lvl="1">
              <a:tabLst>
                <a:tab pos="814388" algn="l"/>
              </a:tabLst>
            </a:pPr>
            <a:r>
              <a:rPr lang="en-US" altLang="en-US" dirty="0">
                <a:cs typeface="+mn-cs"/>
              </a:rPr>
              <a:t>Must have a  value for salary.</a:t>
            </a:r>
          </a:p>
          <a:p>
            <a:pPr>
              <a:tabLst>
                <a:tab pos="814388" algn="l"/>
              </a:tabLst>
            </a:pPr>
            <a:r>
              <a:rPr lang="en-US" altLang="en-US" dirty="0">
                <a:cs typeface="+mn-cs"/>
              </a:rPr>
              <a:t>Two approaches</a:t>
            </a:r>
          </a:p>
          <a:p>
            <a:pPr lvl="1">
              <a:tabLst>
                <a:tab pos="814388" algn="l"/>
              </a:tabLst>
            </a:pPr>
            <a:r>
              <a:rPr lang="en-US" altLang="en-US" dirty="0">
                <a:cs typeface="+mn-cs"/>
              </a:rPr>
              <a:t>Reject the insert</a:t>
            </a:r>
          </a:p>
          <a:p>
            <a:pPr lvl="1">
              <a:tabLst>
                <a:tab pos="814388" algn="l"/>
              </a:tabLst>
            </a:pPr>
            <a:r>
              <a:rPr lang="en-US" altLang="en-US" dirty="0">
                <a:cs typeface="+mn-cs"/>
              </a:rPr>
              <a:t>Inset the tuple</a:t>
            </a:r>
          </a:p>
          <a:p>
            <a:pPr>
              <a:buNone/>
              <a:tabLst>
                <a:tab pos="814388" algn="l"/>
              </a:tabLst>
            </a:pPr>
            <a:r>
              <a:rPr lang="en-US" altLang="en-US" dirty="0"/>
              <a:t>			('30765', 'Green', 'Music', null)</a:t>
            </a:r>
          </a:p>
          <a:p>
            <a:pPr>
              <a:buNone/>
              <a:tabLst>
                <a:tab pos="814388" algn="l"/>
              </a:tabLst>
            </a:pPr>
            <a:r>
              <a:rPr lang="en-US" altLang="en-US" dirty="0"/>
              <a:t>	      into the </a:t>
            </a:r>
            <a:r>
              <a:rPr lang="en-US" altLang="en-US" i="1" dirty="0"/>
              <a:t>instructor</a:t>
            </a:r>
            <a:r>
              <a:rPr lang="en-US" altLang="en-US" dirty="0"/>
              <a:t> relation</a:t>
            </a:r>
          </a:p>
          <a:p>
            <a:pPr>
              <a:buNone/>
              <a:tabLst>
                <a:tab pos="814388" algn="l"/>
              </a:tabLst>
            </a:pPr>
            <a:endParaRPr lang="en-US" altLang="en-US" sz="1500" dirty="0"/>
          </a:p>
        </p:txBody>
      </p:sp>
    </p:spTree>
    <p:extLst>
      <p:ext uri="{BB962C8B-B14F-4D97-AF65-F5344CB8AC3E}">
        <p14:creationId xmlns:p14="http://schemas.microsoft.com/office/powerpoint/2010/main" val="7912428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D3C4746-B82B-3F41-8244-F524491BD6E3}"/>
              </a:ext>
            </a:extLst>
          </p:cNvPr>
          <p:cNvSpPr>
            <a:spLocks noGrp="1"/>
          </p:cNvSpPr>
          <p:nvPr>
            <p:ph idx="1"/>
          </p:nvPr>
        </p:nvSpPr>
        <p:spPr>
          <a:xfrm>
            <a:off x="172570" y="514350"/>
            <a:ext cx="8839200" cy="3810001"/>
          </a:xfrm>
        </p:spPr>
        <p:txBody>
          <a:bodyPr/>
          <a:lstStyle/>
          <a:p>
            <a:pPr>
              <a:spcBef>
                <a:spcPts val="0"/>
              </a:spcBef>
              <a:spcAft>
                <a:spcPts val="100"/>
              </a:spcAft>
            </a:pPr>
            <a:r>
              <a:rPr lang="en-US" sz="2800" dirty="0"/>
              <a:t>Introduction and course updates.</a:t>
            </a:r>
            <a:br>
              <a:rPr lang="en-US" sz="2800" dirty="0"/>
            </a:br>
            <a:endParaRPr lang="en-US" sz="2800" dirty="0"/>
          </a:p>
          <a:p>
            <a:pPr>
              <a:spcBef>
                <a:spcPts val="0"/>
              </a:spcBef>
              <a:spcAft>
                <a:spcPts val="100"/>
              </a:spcAft>
            </a:pPr>
            <a:r>
              <a:rPr lang="en-US" sz="2800" dirty="0"/>
              <a:t>ER Modeling (3).</a:t>
            </a:r>
            <a:br>
              <a:rPr lang="en-US" sz="2800" dirty="0"/>
            </a:br>
            <a:endParaRPr lang="en-US" sz="2800" dirty="0"/>
          </a:p>
          <a:p>
            <a:pPr>
              <a:spcBef>
                <a:spcPts val="0"/>
              </a:spcBef>
              <a:spcAft>
                <a:spcPts val="100"/>
              </a:spcAft>
            </a:pPr>
            <a:r>
              <a:rPr lang="en-US" sz="2800" dirty="0"/>
              <a:t>SQL (3).</a:t>
            </a:r>
          </a:p>
          <a:p>
            <a:pPr>
              <a:spcBef>
                <a:spcPts val="0"/>
              </a:spcBef>
              <a:spcAft>
                <a:spcPts val="100"/>
              </a:spcAft>
            </a:pPr>
            <a:endParaRPr lang="en-US" sz="2800" dirty="0"/>
          </a:p>
          <a:p>
            <a:pPr>
              <a:spcBef>
                <a:spcPts val="0"/>
              </a:spcBef>
              <a:spcAft>
                <a:spcPts val="100"/>
              </a:spcAft>
            </a:pPr>
            <a:r>
              <a:rPr lang="en-US" sz="2800" dirty="0"/>
              <a:t>Relational model and algebra (3).</a:t>
            </a:r>
            <a:br>
              <a:rPr lang="en-US" sz="2800" dirty="0"/>
            </a:br>
            <a:endParaRPr lang="en-US" sz="2800" dirty="0"/>
          </a:p>
          <a:p>
            <a:pPr>
              <a:spcBef>
                <a:spcPts val="0"/>
              </a:spcBef>
              <a:spcAft>
                <a:spcPts val="100"/>
              </a:spcAft>
            </a:pPr>
            <a:r>
              <a:rPr lang="en-US" sz="2800" dirty="0"/>
              <a:t>Homework and projects.</a:t>
            </a:r>
          </a:p>
        </p:txBody>
      </p:sp>
      <p:sp>
        <p:nvSpPr>
          <p:cNvPr id="3" name="Title 2">
            <a:extLst>
              <a:ext uri="{FF2B5EF4-FFF2-40B4-BE49-F238E27FC236}">
                <a16:creationId xmlns:a16="http://schemas.microsoft.com/office/drawing/2014/main" id="{E66E103B-9592-8A4C-AF7E-2678BD900BEF}"/>
              </a:ext>
            </a:extLst>
          </p:cNvPr>
          <p:cNvSpPr>
            <a:spLocks noGrp="1"/>
          </p:cNvSpPr>
          <p:nvPr>
            <p:ph type="title"/>
          </p:nvPr>
        </p:nvSpPr>
        <p:spPr/>
        <p:txBody>
          <a:bodyPr/>
          <a:lstStyle/>
          <a:p>
            <a:r>
              <a:rPr lang="en-US" dirty="0"/>
              <a:t>Contents</a:t>
            </a:r>
          </a:p>
        </p:txBody>
      </p:sp>
      <p:sp>
        <p:nvSpPr>
          <p:cNvPr id="4" name="Curved Left Arrow 3">
            <a:extLst>
              <a:ext uri="{FF2B5EF4-FFF2-40B4-BE49-F238E27FC236}">
                <a16:creationId xmlns:a16="http://schemas.microsoft.com/office/drawing/2014/main" id="{18E2DA59-EAF5-FC68-27AF-82283EBB0C79}"/>
              </a:ext>
            </a:extLst>
          </p:cNvPr>
          <p:cNvSpPr/>
          <p:nvPr/>
        </p:nvSpPr>
        <p:spPr>
          <a:xfrm>
            <a:off x="5486400" y="2343150"/>
            <a:ext cx="609600" cy="1143000"/>
          </a:xfrm>
          <a:prstGeom prst="curved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5" name="TextBox 4">
            <a:extLst>
              <a:ext uri="{FF2B5EF4-FFF2-40B4-BE49-F238E27FC236}">
                <a16:creationId xmlns:a16="http://schemas.microsoft.com/office/drawing/2014/main" id="{5E8FC659-0400-7996-E0EB-35EB7AF8ED77}"/>
              </a:ext>
            </a:extLst>
          </p:cNvPr>
          <p:cNvSpPr txBox="1"/>
          <p:nvPr/>
        </p:nvSpPr>
        <p:spPr>
          <a:xfrm>
            <a:off x="6477000" y="2114550"/>
            <a:ext cx="2607060" cy="1200329"/>
          </a:xfrm>
          <a:prstGeom prst="rect">
            <a:avLst/>
          </a:prstGeom>
          <a:noFill/>
        </p:spPr>
        <p:txBody>
          <a:bodyPr wrap="none" rtlCol="0">
            <a:spAutoFit/>
          </a:bodyPr>
          <a:lstStyle/>
          <a:p>
            <a:r>
              <a:rPr lang="en-US" dirty="0"/>
              <a:t>Swapping the order today</a:t>
            </a:r>
            <a:br>
              <a:rPr lang="en-US" dirty="0"/>
            </a:br>
            <a:r>
              <a:rPr lang="en-US" dirty="0"/>
              <a:t>because it is easier to</a:t>
            </a:r>
            <a:br>
              <a:rPr lang="en-US" dirty="0"/>
            </a:br>
            <a:r>
              <a:rPr lang="en-US" dirty="0"/>
              <a:t>understand some of the</a:t>
            </a:r>
            <a:br>
              <a:rPr lang="en-US" dirty="0"/>
            </a:br>
            <a:r>
              <a:rPr lang="en-US" dirty="0"/>
              <a:t>concepts in SQL.</a:t>
            </a:r>
          </a:p>
        </p:txBody>
      </p:sp>
    </p:spTree>
    <p:extLst>
      <p:ext uri="{BB962C8B-B14F-4D97-AF65-F5344CB8AC3E}">
        <p14:creationId xmlns:p14="http://schemas.microsoft.com/office/powerpoint/2010/main" val="64921876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99EBD2-0733-8724-25D6-BC1BD059BF24}"/>
            </a:ext>
          </a:extLst>
        </p:cNvPr>
        <p:cNvGrpSpPr/>
        <p:nvPr/>
      </p:nvGrpSpPr>
      <p:grpSpPr>
        <a:xfrm>
          <a:off x="0" y="0"/>
          <a:ext cx="0" cy="0"/>
          <a:chOff x="0" y="0"/>
          <a:chExt cx="0" cy="0"/>
        </a:xfrm>
      </p:grpSpPr>
      <p:sp>
        <p:nvSpPr>
          <p:cNvPr id="344066" name="Rectangle 2">
            <a:extLst>
              <a:ext uri="{FF2B5EF4-FFF2-40B4-BE49-F238E27FC236}">
                <a16:creationId xmlns:a16="http://schemas.microsoft.com/office/drawing/2014/main" id="{042FC89A-4EA8-2A9B-9C89-B6279269874B}"/>
              </a:ext>
            </a:extLst>
          </p:cNvPr>
          <p:cNvSpPr>
            <a:spLocks noGrp="1" noChangeArrowheads="1"/>
          </p:cNvSpPr>
          <p:nvPr>
            <p:ph type="title"/>
          </p:nvPr>
        </p:nvSpPr>
        <p:spPr>
          <a:xfrm>
            <a:off x="1810703" y="88106"/>
            <a:ext cx="6057900" cy="457200"/>
          </a:xfrm>
        </p:spPr>
        <p:txBody>
          <a:bodyPr/>
          <a:lstStyle/>
          <a:p>
            <a:pPr>
              <a:defRPr/>
            </a:pPr>
            <a:r>
              <a:rPr lang="en-US" dirty="0">
                <a:ea typeface="+mj-ea"/>
              </a:rPr>
              <a:t>Some Updates Cannot be Translated Uniquely</a:t>
            </a:r>
          </a:p>
        </p:txBody>
      </p:sp>
      <p:sp>
        <p:nvSpPr>
          <p:cNvPr id="52227" name="Rectangle 3">
            <a:extLst>
              <a:ext uri="{FF2B5EF4-FFF2-40B4-BE49-F238E27FC236}">
                <a16:creationId xmlns:a16="http://schemas.microsoft.com/office/drawing/2014/main" id="{3EFF510E-83F4-68C5-DFC2-36C668BE76D5}"/>
              </a:ext>
            </a:extLst>
          </p:cNvPr>
          <p:cNvSpPr>
            <a:spLocks noGrp="1" noChangeArrowheads="1"/>
          </p:cNvSpPr>
          <p:nvPr>
            <p:ph type="body" idx="1"/>
          </p:nvPr>
        </p:nvSpPr>
        <p:spPr>
          <a:xfrm>
            <a:off x="1742244" y="901439"/>
            <a:ext cx="5527238" cy="3121922"/>
          </a:xfrm>
        </p:spPr>
        <p:txBody>
          <a:bodyPr/>
          <a:lstStyle/>
          <a:p>
            <a:r>
              <a:rPr lang="en-US" altLang="en-US" b="1" dirty="0"/>
              <a:t>create view </a:t>
            </a:r>
            <a:r>
              <a:rPr lang="en-US" altLang="en-US" i="1" dirty="0" err="1"/>
              <a:t>instructor_info</a:t>
            </a:r>
            <a:r>
              <a:rPr lang="en-US" altLang="en-US" i="1" dirty="0"/>
              <a:t> </a:t>
            </a:r>
            <a:r>
              <a:rPr lang="en-US" altLang="en-US" b="1" dirty="0"/>
              <a:t>as</a:t>
            </a:r>
            <a:br>
              <a:rPr lang="en-US" altLang="en-US" b="1" dirty="0"/>
            </a:br>
            <a:r>
              <a:rPr lang="en-US" altLang="en-US" b="1" dirty="0"/>
              <a:t>      select </a:t>
            </a:r>
            <a:r>
              <a:rPr lang="en-US" altLang="en-US" i="1" dirty="0"/>
              <a:t>ID</a:t>
            </a:r>
            <a:r>
              <a:rPr lang="en-US" altLang="en-US" dirty="0"/>
              <a:t>, </a:t>
            </a:r>
            <a:r>
              <a:rPr lang="en-US" altLang="en-US" i="1" dirty="0"/>
              <a:t>name</a:t>
            </a:r>
            <a:r>
              <a:rPr lang="en-US" altLang="en-US" dirty="0"/>
              <a:t>, </a:t>
            </a:r>
            <a:r>
              <a:rPr lang="en-US" altLang="en-US" i="1" dirty="0"/>
              <a:t>building</a:t>
            </a:r>
            <a:br>
              <a:rPr lang="en-US" altLang="en-US" i="1" dirty="0"/>
            </a:br>
            <a:r>
              <a:rPr lang="en-US" altLang="en-US" i="1" dirty="0"/>
              <a:t>       </a:t>
            </a:r>
            <a:r>
              <a:rPr lang="en-US" altLang="en-US" b="1" dirty="0"/>
              <a:t>from </a:t>
            </a:r>
            <a:r>
              <a:rPr lang="en-US" altLang="en-US" i="1" dirty="0"/>
              <a:t>instructor</a:t>
            </a:r>
            <a:r>
              <a:rPr lang="en-US" altLang="en-US" dirty="0"/>
              <a:t>, </a:t>
            </a:r>
            <a:r>
              <a:rPr lang="en-US" altLang="en-US" i="1" dirty="0"/>
              <a:t>department</a:t>
            </a:r>
            <a:br>
              <a:rPr lang="en-US" altLang="en-US" i="1" dirty="0"/>
            </a:br>
            <a:r>
              <a:rPr lang="en-US" altLang="en-US" i="1" dirty="0"/>
              <a:t>       </a:t>
            </a:r>
            <a:r>
              <a:rPr lang="en-US" altLang="en-US" b="1" dirty="0"/>
              <a:t>where </a:t>
            </a:r>
            <a:r>
              <a:rPr lang="en-US" altLang="en-US" i="1" dirty="0" err="1"/>
              <a:t>instructor</a:t>
            </a:r>
            <a:r>
              <a:rPr lang="en-US" altLang="en-US" dirty="0" err="1"/>
              <a:t>.</a:t>
            </a:r>
            <a:r>
              <a:rPr lang="en-US" altLang="en-US" i="1" dirty="0" err="1"/>
              <a:t>dept_name</a:t>
            </a:r>
            <a:r>
              <a:rPr lang="en-US" altLang="en-US" dirty="0"/>
              <a:t>= </a:t>
            </a:r>
            <a:r>
              <a:rPr lang="en-US" altLang="en-US" i="1" dirty="0" err="1"/>
              <a:t>department</a:t>
            </a:r>
            <a:r>
              <a:rPr lang="en-US" altLang="en-US" dirty="0" err="1"/>
              <a:t>.</a:t>
            </a:r>
            <a:r>
              <a:rPr lang="en-US" altLang="en-US" i="1" dirty="0" err="1"/>
              <a:t>dept_name</a:t>
            </a:r>
            <a:r>
              <a:rPr lang="en-US" altLang="en-US" dirty="0"/>
              <a:t>;</a:t>
            </a:r>
          </a:p>
          <a:p>
            <a:r>
              <a:rPr lang="en-US" altLang="en-US" b="1" dirty="0">
                <a:sym typeface="Symbol" panose="05050102010706020507" pitchFamily="18" charset="2"/>
              </a:rPr>
              <a:t>insert into </a:t>
            </a:r>
            <a:r>
              <a:rPr lang="en-US" altLang="en-US" i="1" dirty="0" err="1">
                <a:sym typeface="Symbol" panose="05050102010706020507" pitchFamily="18" charset="2"/>
              </a:rPr>
              <a:t>instructor_info</a:t>
            </a:r>
            <a:r>
              <a:rPr lang="en-US" altLang="en-US" i="1" dirty="0">
                <a:sym typeface="Symbol" panose="05050102010706020507" pitchFamily="18" charset="2"/>
              </a:rPr>
              <a:t> </a:t>
            </a:r>
          </a:p>
          <a:p>
            <a:pPr>
              <a:buNone/>
            </a:pPr>
            <a:r>
              <a:rPr lang="en-US" altLang="en-US" b="1" i="1" dirty="0">
                <a:sym typeface="Symbol" panose="05050102010706020507" pitchFamily="18" charset="2"/>
              </a:rPr>
              <a:t>             </a:t>
            </a:r>
            <a:r>
              <a:rPr lang="en-US" altLang="en-US" b="1" dirty="0">
                <a:sym typeface="Symbol" panose="05050102010706020507" pitchFamily="18" charset="2"/>
              </a:rPr>
              <a:t>values </a:t>
            </a:r>
            <a:r>
              <a:rPr lang="en-US" altLang="en-US" dirty="0">
                <a:sym typeface="Symbol" panose="05050102010706020507" pitchFamily="18" charset="2"/>
              </a:rPr>
              <a:t>('69987', 'White', 'Taylor');</a:t>
            </a:r>
          </a:p>
          <a:p>
            <a:r>
              <a:rPr lang="en-US" altLang="en-US" dirty="0">
                <a:sym typeface="Symbol" panose="05050102010706020507" pitchFamily="18" charset="2"/>
              </a:rPr>
              <a:t>Issues</a:t>
            </a:r>
          </a:p>
          <a:p>
            <a:pPr lvl="1"/>
            <a:r>
              <a:rPr lang="en-US" altLang="en-US" dirty="0"/>
              <a:t>Which department, if multiple departments in Taylor?</a:t>
            </a:r>
          </a:p>
          <a:p>
            <a:pPr lvl="1"/>
            <a:r>
              <a:rPr lang="en-US" altLang="en-US" dirty="0"/>
              <a:t>What if no department is in Taylor?</a:t>
            </a:r>
            <a:endParaRPr lang="en-US" altLang="en-US" b="1" dirty="0"/>
          </a:p>
        </p:txBody>
      </p:sp>
    </p:spTree>
    <p:extLst>
      <p:ext uri="{BB962C8B-B14F-4D97-AF65-F5344CB8AC3E}">
        <p14:creationId xmlns:p14="http://schemas.microsoft.com/office/powerpoint/2010/main" val="418704538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9B3983-CB81-537E-7D19-A4C3B0289D63}"/>
            </a:ext>
          </a:extLst>
        </p:cNvPr>
        <p:cNvGrpSpPr/>
        <p:nvPr/>
      </p:nvGrpSpPr>
      <p:grpSpPr>
        <a:xfrm>
          <a:off x="0" y="0"/>
          <a:ext cx="0" cy="0"/>
          <a:chOff x="0" y="0"/>
          <a:chExt cx="0" cy="0"/>
        </a:xfrm>
      </p:grpSpPr>
      <p:sp>
        <p:nvSpPr>
          <p:cNvPr id="407554" name="Rectangle 2">
            <a:extLst>
              <a:ext uri="{FF2B5EF4-FFF2-40B4-BE49-F238E27FC236}">
                <a16:creationId xmlns:a16="http://schemas.microsoft.com/office/drawing/2014/main" id="{C026F0A3-3A45-B591-C668-15F583B8DD3D}"/>
              </a:ext>
            </a:extLst>
          </p:cNvPr>
          <p:cNvSpPr>
            <a:spLocks noGrp="1" noChangeArrowheads="1"/>
          </p:cNvSpPr>
          <p:nvPr>
            <p:ph type="title"/>
          </p:nvPr>
        </p:nvSpPr>
        <p:spPr/>
        <p:txBody>
          <a:bodyPr/>
          <a:lstStyle/>
          <a:p>
            <a:pPr>
              <a:defRPr/>
            </a:pPr>
            <a:r>
              <a:rPr lang="en-US" dirty="0">
                <a:ea typeface="+mj-ea"/>
              </a:rPr>
              <a:t>And Some Not at All</a:t>
            </a:r>
          </a:p>
        </p:txBody>
      </p:sp>
      <p:sp>
        <p:nvSpPr>
          <p:cNvPr id="54275" name="Rectangle 3">
            <a:extLst>
              <a:ext uri="{FF2B5EF4-FFF2-40B4-BE49-F238E27FC236}">
                <a16:creationId xmlns:a16="http://schemas.microsoft.com/office/drawing/2014/main" id="{8B9D5FDF-70B1-1267-6D92-6812A218E8AA}"/>
              </a:ext>
            </a:extLst>
          </p:cNvPr>
          <p:cNvSpPr>
            <a:spLocks noGrp="1" noChangeArrowheads="1"/>
          </p:cNvSpPr>
          <p:nvPr>
            <p:ph type="body" idx="1"/>
          </p:nvPr>
        </p:nvSpPr>
        <p:spPr>
          <a:xfrm>
            <a:off x="1719264" y="820342"/>
            <a:ext cx="4800410" cy="2562939"/>
          </a:xfrm>
        </p:spPr>
        <p:txBody>
          <a:bodyPr/>
          <a:lstStyle/>
          <a:p>
            <a:r>
              <a:rPr lang="en-US" altLang="en-US" b="1" dirty="0"/>
              <a:t>create view </a:t>
            </a:r>
            <a:r>
              <a:rPr lang="en-US" altLang="en-US" i="1" dirty="0" err="1"/>
              <a:t>history_instructors</a:t>
            </a:r>
            <a:r>
              <a:rPr lang="en-US" altLang="en-US" i="1" dirty="0"/>
              <a:t> </a:t>
            </a:r>
            <a:r>
              <a:rPr lang="en-US" altLang="en-US" b="1" dirty="0"/>
              <a:t>as</a:t>
            </a:r>
            <a:br>
              <a:rPr lang="en-US" altLang="en-US" b="1" dirty="0"/>
            </a:br>
            <a:r>
              <a:rPr lang="en-US" altLang="en-US" b="1" dirty="0"/>
              <a:t>   select </a:t>
            </a:r>
            <a:r>
              <a:rPr lang="en-US" altLang="en-US" dirty="0"/>
              <a:t>*</a:t>
            </a:r>
            <a:br>
              <a:rPr lang="en-US" altLang="en-US" dirty="0"/>
            </a:br>
            <a:r>
              <a:rPr lang="en-US" altLang="en-US" dirty="0"/>
              <a:t>   </a:t>
            </a:r>
            <a:r>
              <a:rPr lang="en-US" altLang="en-US" b="1" dirty="0"/>
              <a:t>from </a:t>
            </a:r>
            <a:r>
              <a:rPr lang="en-US" altLang="en-US" i="1" dirty="0"/>
              <a:t>instructor</a:t>
            </a:r>
            <a:br>
              <a:rPr lang="en-US" altLang="en-US" i="1" dirty="0"/>
            </a:br>
            <a:r>
              <a:rPr lang="en-US" altLang="en-US" i="1" dirty="0"/>
              <a:t>   </a:t>
            </a:r>
            <a:r>
              <a:rPr lang="en-US" altLang="en-US" b="1" dirty="0"/>
              <a:t>where </a:t>
            </a:r>
            <a:r>
              <a:rPr lang="en-US" altLang="en-US" i="1" dirty="0"/>
              <a:t>dept_name</a:t>
            </a:r>
            <a:r>
              <a:rPr lang="en-US" altLang="en-US" dirty="0"/>
              <a:t>= 'History';</a:t>
            </a:r>
          </a:p>
          <a:p>
            <a:r>
              <a:rPr lang="en-US" altLang="en-US" dirty="0"/>
              <a:t>What happens if we insert </a:t>
            </a:r>
          </a:p>
          <a:p>
            <a:pPr>
              <a:buNone/>
            </a:pPr>
            <a:r>
              <a:rPr lang="en-US" altLang="en-US" dirty="0"/>
              <a:t>           ('25566', 'Brown', 'Biology', 100000)</a:t>
            </a:r>
          </a:p>
          <a:p>
            <a:pPr>
              <a:buNone/>
            </a:pPr>
            <a:r>
              <a:rPr lang="en-US" altLang="en-US" dirty="0"/>
              <a:t>       into </a:t>
            </a:r>
            <a:r>
              <a:rPr lang="en-US" altLang="en-US" i="1" dirty="0" err="1"/>
              <a:t>history_instructors</a:t>
            </a:r>
            <a:r>
              <a:rPr lang="en-US" altLang="en-US" i="1" dirty="0"/>
              <a:t>?</a:t>
            </a:r>
            <a:endParaRPr lang="en-US" altLang="en-US" dirty="0"/>
          </a:p>
        </p:txBody>
      </p:sp>
    </p:spTree>
    <p:extLst>
      <p:ext uri="{BB962C8B-B14F-4D97-AF65-F5344CB8AC3E}">
        <p14:creationId xmlns:p14="http://schemas.microsoft.com/office/powerpoint/2010/main" val="373887003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B843E7-C7C6-C16C-33D8-D0A8C98B63C1}"/>
            </a:ext>
          </a:extLst>
        </p:cNvPr>
        <p:cNvGrpSpPr/>
        <p:nvPr/>
      </p:nvGrpSpPr>
      <p:grpSpPr>
        <a:xfrm>
          <a:off x="0" y="0"/>
          <a:ext cx="0" cy="0"/>
          <a:chOff x="0" y="0"/>
          <a:chExt cx="0" cy="0"/>
        </a:xfrm>
      </p:grpSpPr>
      <p:sp>
        <p:nvSpPr>
          <p:cNvPr id="344066" name="Rectangle 2">
            <a:extLst>
              <a:ext uri="{FF2B5EF4-FFF2-40B4-BE49-F238E27FC236}">
                <a16:creationId xmlns:a16="http://schemas.microsoft.com/office/drawing/2014/main" id="{BB268756-251F-8E70-B036-DE86FB3E1F3D}"/>
              </a:ext>
            </a:extLst>
          </p:cNvPr>
          <p:cNvSpPr>
            <a:spLocks noGrp="1" noChangeArrowheads="1"/>
          </p:cNvSpPr>
          <p:nvPr>
            <p:ph type="title"/>
          </p:nvPr>
        </p:nvSpPr>
        <p:spPr/>
        <p:txBody>
          <a:bodyPr/>
          <a:lstStyle/>
          <a:p>
            <a:pPr>
              <a:defRPr/>
            </a:pPr>
            <a:r>
              <a:rPr lang="en-US" dirty="0">
                <a:ea typeface="+mj-ea"/>
              </a:rPr>
              <a:t>View Updates in SQL </a:t>
            </a:r>
          </a:p>
        </p:txBody>
      </p:sp>
      <p:sp>
        <p:nvSpPr>
          <p:cNvPr id="52227" name="Rectangle 3">
            <a:extLst>
              <a:ext uri="{FF2B5EF4-FFF2-40B4-BE49-F238E27FC236}">
                <a16:creationId xmlns:a16="http://schemas.microsoft.com/office/drawing/2014/main" id="{3C33F0D7-45D4-A288-CDF2-0F03EEBC4FFB}"/>
              </a:ext>
            </a:extLst>
          </p:cNvPr>
          <p:cNvSpPr>
            <a:spLocks noGrp="1" noChangeArrowheads="1"/>
          </p:cNvSpPr>
          <p:nvPr>
            <p:ph type="body" idx="1"/>
          </p:nvPr>
        </p:nvSpPr>
        <p:spPr>
          <a:xfrm>
            <a:off x="1719264" y="921957"/>
            <a:ext cx="5550218" cy="2388172"/>
          </a:xfrm>
        </p:spPr>
        <p:txBody>
          <a:bodyPr/>
          <a:lstStyle/>
          <a:p>
            <a:r>
              <a:rPr lang="en-US" altLang="en-US" dirty="0"/>
              <a:t>Most SQL implementations allow updates only on simple views </a:t>
            </a:r>
          </a:p>
          <a:p>
            <a:pPr lvl="1"/>
            <a:r>
              <a:rPr lang="en-US" altLang="en-US" dirty="0"/>
              <a:t>The </a:t>
            </a:r>
            <a:r>
              <a:rPr lang="en-US" altLang="en-US" b="1" dirty="0"/>
              <a:t>from </a:t>
            </a:r>
            <a:r>
              <a:rPr lang="en-US" altLang="en-US" dirty="0"/>
              <a:t>clause has only one database relation.</a:t>
            </a:r>
          </a:p>
          <a:p>
            <a:pPr lvl="1"/>
            <a:r>
              <a:rPr lang="en-US" altLang="en-US" dirty="0"/>
              <a:t>The </a:t>
            </a:r>
            <a:r>
              <a:rPr lang="en-US" altLang="en-US" b="1" dirty="0"/>
              <a:t>select </a:t>
            </a:r>
            <a:r>
              <a:rPr lang="en-US" altLang="en-US" dirty="0"/>
              <a:t>clause contains only attribute names of the relation, and does not have any expressions, aggregates, or </a:t>
            </a:r>
            <a:r>
              <a:rPr lang="en-US" altLang="en-US" b="1" dirty="0"/>
              <a:t>distinct </a:t>
            </a:r>
            <a:r>
              <a:rPr lang="en-US" altLang="en-US" dirty="0"/>
              <a:t>specification.</a:t>
            </a:r>
          </a:p>
          <a:p>
            <a:pPr lvl="1"/>
            <a:r>
              <a:rPr lang="en-US" altLang="en-US" dirty="0"/>
              <a:t>Any attribute not listed in the </a:t>
            </a:r>
            <a:r>
              <a:rPr lang="en-US" altLang="en-US" b="1" dirty="0"/>
              <a:t>select </a:t>
            </a:r>
            <a:r>
              <a:rPr lang="en-US" altLang="en-US" dirty="0"/>
              <a:t>clause can be set to null</a:t>
            </a:r>
          </a:p>
          <a:p>
            <a:pPr lvl="1"/>
            <a:r>
              <a:rPr lang="en-US" altLang="en-US" dirty="0"/>
              <a:t>The query does not have a </a:t>
            </a:r>
            <a:r>
              <a:rPr lang="en-US" altLang="en-US" b="1" dirty="0"/>
              <a:t>group </a:t>
            </a:r>
            <a:r>
              <a:rPr lang="en-US" altLang="en-US" dirty="0"/>
              <a:t>by or </a:t>
            </a:r>
            <a:r>
              <a:rPr lang="en-US" altLang="en-US" b="1" dirty="0"/>
              <a:t>having </a:t>
            </a:r>
            <a:r>
              <a:rPr lang="en-US" altLang="en-US" dirty="0"/>
              <a:t>clause.</a:t>
            </a:r>
          </a:p>
          <a:p>
            <a:pPr lvl="1"/>
            <a:endParaRPr lang="en-US" altLang="en-US" dirty="0"/>
          </a:p>
        </p:txBody>
      </p:sp>
    </p:spTree>
    <p:extLst>
      <p:ext uri="{BB962C8B-B14F-4D97-AF65-F5344CB8AC3E}">
        <p14:creationId xmlns:p14="http://schemas.microsoft.com/office/powerpoint/2010/main" val="300546762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BBB76B-61B4-13DE-0D5E-650244101F9A}"/>
            </a:ext>
          </a:extLst>
        </p:cNvPr>
        <p:cNvGrpSpPr/>
        <p:nvPr/>
      </p:nvGrpSpPr>
      <p:grpSpPr>
        <a:xfrm>
          <a:off x="0" y="0"/>
          <a:ext cx="0" cy="0"/>
          <a:chOff x="0" y="0"/>
          <a:chExt cx="0" cy="0"/>
        </a:xfrm>
      </p:grpSpPr>
      <p:sp>
        <p:nvSpPr>
          <p:cNvPr id="7" name="Rectangle 6">
            <a:extLst>
              <a:ext uri="{FF2B5EF4-FFF2-40B4-BE49-F238E27FC236}">
                <a16:creationId xmlns:a16="http://schemas.microsoft.com/office/drawing/2014/main" id="{0AF19ECE-D2AC-625B-B90C-A41CC880443E}"/>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a:extLst>
              <a:ext uri="{FF2B5EF4-FFF2-40B4-BE49-F238E27FC236}">
                <a16:creationId xmlns:a16="http://schemas.microsoft.com/office/drawing/2014/main" id="{A67F6A2E-855C-C045-5CF2-7BD4830CF05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a:extLst>
              <a:ext uri="{FF2B5EF4-FFF2-40B4-BE49-F238E27FC236}">
                <a16:creationId xmlns:a16="http://schemas.microsoft.com/office/drawing/2014/main" id="{72206E9B-D48E-D560-5785-E4827603D839}"/>
              </a:ext>
            </a:extLst>
          </p:cNvPr>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Introduction</a:t>
            </a:r>
            <a:endParaRPr kumimoji="0" lang="en-US" altLang="en-US" sz="16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3" name="Rectangle 2">
            <a:extLst>
              <a:ext uri="{FF2B5EF4-FFF2-40B4-BE49-F238E27FC236}">
                <a16:creationId xmlns:a16="http://schemas.microsoft.com/office/drawing/2014/main" id="{6E6DDD66-4972-945C-00C3-42DDE7D30BB8}"/>
              </a:ext>
            </a:extLst>
          </p:cNvPr>
          <p:cNvSpPr/>
          <p:nvPr/>
        </p:nvSpPr>
        <p:spPr>
          <a:xfrm>
            <a:off x="0" y="438150"/>
            <a:ext cx="9144000" cy="4248150"/>
          </a:xfrm>
          <a:prstGeom prst="rect">
            <a:avLst/>
          </a:prstGeom>
          <a:solidFill>
            <a:schemeClr val="tx1">
              <a:lumMod val="50000"/>
              <a:lumOff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Calibri"/>
                <a:ea typeface="+mn-ea"/>
                <a:cs typeface="+mn-cs"/>
              </a:rPr>
              <a:t>Aggregate Functions</a:t>
            </a:r>
          </a:p>
        </p:txBody>
      </p:sp>
      <p:sp>
        <p:nvSpPr>
          <p:cNvPr id="4" name="TextBox 9">
            <a:extLst>
              <a:ext uri="{FF2B5EF4-FFF2-40B4-BE49-F238E27FC236}">
                <a16:creationId xmlns:a16="http://schemas.microsoft.com/office/drawing/2014/main" id="{3A4D597C-AC92-179E-EC33-9576927339F7}"/>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43</a:t>
            </a:fld>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COMS W4111_002_2025_1: Lecture 4: ER(3), Relational(3), SQL(3)			© Donald F. Ferguson, 2024</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63222591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5986" name="Rectangle 2"/>
          <p:cNvSpPr>
            <a:spLocks noGrp="1" noChangeArrowheads="1"/>
          </p:cNvSpPr>
          <p:nvPr>
            <p:ph type="title"/>
          </p:nvPr>
        </p:nvSpPr>
        <p:spPr/>
        <p:txBody>
          <a:bodyPr/>
          <a:lstStyle/>
          <a:p>
            <a:r>
              <a:rPr lang="en-US" altLang="en-US" dirty="0"/>
              <a:t>Aggregate Functions</a:t>
            </a:r>
          </a:p>
        </p:txBody>
      </p:sp>
      <p:sp>
        <p:nvSpPr>
          <p:cNvPr id="35842" name="Rectangle 3"/>
          <p:cNvSpPr>
            <a:spLocks noGrp="1" noChangeArrowheads="1"/>
          </p:cNvSpPr>
          <p:nvPr>
            <p:ph type="body" idx="1"/>
          </p:nvPr>
        </p:nvSpPr>
        <p:spPr>
          <a:xfrm>
            <a:off x="1719262" y="820341"/>
            <a:ext cx="5440490" cy="2846403"/>
          </a:xfrm>
        </p:spPr>
        <p:txBody>
          <a:bodyPr/>
          <a:lstStyle/>
          <a:p>
            <a:pPr>
              <a:tabLst>
                <a:tab pos="1666875" algn="l"/>
              </a:tabLst>
            </a:pPr>
            <a:r>
              <a:rPr lang="en-US" altLang="en-US" dirty="0"/>
              <a:t>These functions operate on the multiset of values of a column of a relation, and return a value</a:t>
            </a:r>
          </a:p>
          <a:p>
            <a:pPr>
              <a:buNone/>
              <a:tabLst>
                <a:tab pos="1666875" algn="l"/>
              </a:tabLst>
            </a:pPr>
            <a:r>
              <a:rPr lang="en-US" altLang="en-US" dirty="0"/>
              <a:t>		</a:t>
            </a:r>
            <a:r>
              <a:rPr lang="en-US" altLang="en-US" b="1" dirty="0" err="1"/>
              <a:t>avg</a:t>
            </a:r>
            <a:r>
              <a:rPr lang="en-US" altLang="en-US" b="1" dirty="0"/>
              <a:t>: </a:t>
            </a:r>
            <a:r>
              <a:rPr lang="en-US" altLang="en-US" dirty="0"/>
              <a:t>average value</a:t>
            </a:r>
            <a:br>
              <a:rPr lang="en-US" altLang="en-US" dirty="0"/>
            </a:br>
            <a:r>
              <a:rPr lang="en-US" altLang="en-US" dirty="0"/>
              <a:t>	</a:t>
            </a:r>
            <a:r>
              <a:rPr lang="en-US" altLang="en-US" b="1" dirty="0"/>
              <a:t>min:  </a:t>
            </a:r>
            <a:r>
              <a:rPr lang="en-US" altLang="en-US" dirty="0"/>
              <a:t>minimum value</a:t>
            </a:r>
            <a:br>
              <a:rPr lang="en-US" altLang="en-US" dirty="0"/>
            </a:br>
            <a:r>
              <a:rPr lang="en-US" altLang="en-US" dirty="0"/>
              <a:t>	</a:t>
            </a:r>
            <a:r>
              <a:rPr lang="en-US" altLang="en-US" b="1" dirty="0"/>
              <a:t>max:  </a:t>
            </a:r>
            <a:r>
              <a:rPr lang="en-US" altLang="en-US" dirty="0"/>
              <a:t>maximum value</a:t>
            </a:r>
            <a:br>
              <a:rPr lang="en-US" altLang="en-US" dirty="0"/>
            </a:br>
            <a:r>
              <a:rPr lang="en-US" altLang="en-US" dirty="0"/>
              <a:t>	</a:t>
            </a:r>
            <a:r>
              <a:rPr lang="en-US" altLang="en-US" b="1" dirty="0"/>
              <a:t>sum:  </a:t>
            </a:r>
            <a:r>
              <a:rPr lang="en-US" altLang="en-US" dirty="0"/>
              <a:t>sum of values</a:t>
            </a:r>
            <a:br>
              <a:rPr lang="en-US" altLang="en-US" dirty="0"/>
            </a:br>
            <a:r>
              <a:rPr lang="en-US" altLang="en-US" dirty="0"/>
              <a:t>	</a:t>
            </a:r>
            <a:r>
              <a:rPr lang="en-US" altLang="en-US" b="1" dirty="0"/>
              <a:t>count:  </a:t>
            </a:r>
            <a:r>
              <a:rPr lang="en-US" altLang="en-US" dirty="0"/>
              <a:t>number of values</a:t>
            </a:r>
          </a:p>
        </p:txBody>
      </p:sp>
      <p:sp>
        <p:nvSpPr>
          <p:cNvPr id="2" name="TextBox 1">
            <a:extLst>
              <a:ext uri="{FF2B5EF4-FFF2-40B4-BE49-F238E27FC236}">
                <a16:creationId xmlns:a16="http://schemas.microsoft.com/office/drawing/2014/main" id="{C9B17664-4127-EB45-9820-30754D938859}"/>
              </a:ext>
            </a:extLst>
          </p:cNvPr>
          <p:cNvSpPr txBox="1"/>
          <p:nvPr/>
        </p:nvSpPr>
        <p:spPr>
          <a:xfrm>
            <a:off x="1066800" y="3257550"/>
            <a:ext cx="7300460" cy="369332"/>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Note: Some database implementations have additional aggregate functions.</a:t>
            </a:r>
          </a:p>
        </p:txBody>
      </p:sp>
    </p:spTree>
    <p:extLst>
      <p:ext uri="{BB962C8B-B14F-4D97-AF65-F5344CB8AC3E}">
        <p14:creationId xmlns:p14="http://schemas.microsoft.com/office/powerpoint/2010/main" val="364540476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30082" name="Rectangle 2"/>
          <p:cNvSpPr>
            <a:spLocks noGrp="1" noChangeArrowheads="1"/>
          </p:cNvSpPr>
          <p:nvPr>
            <p:ph type="title"/>
          </p:nvPr>
        </p:nvSpPr>
        <p:spPr/>
        <p:txBody>
          <a:bodyPr/>
          <a:lstStyle/>
          <a:p>
            <a:r>
              <a:rPr lang="en-US" altLang="en-US" dirty="0"/>
              <a:t>Aggregate Functions – Group By</a:t>
            </a:r>
          </a:p>
        </p:txBody>
      </p:sp>
      <p:sp>
        <p:nvSpPr>
          <p:cNvPr id="37890" name="Rectangle 3"/>
          <p:cNvSpPr>
            <a:spLocks noGrp="1" noChangeArrowheads="1"/>
          </p:cNvSpPr>
          <p:nvPr>
            <p:ph type="body" idx="1"/>
          </p:nvPr>
        </p:nvSpPr>
        <p:spPr>
          <a:xfrm>
            <a:off x="1719263" y="767954"/>
            <a:ext cx="5925122" cy="969407"/>
          </a:xfrm>
        </p:spPr>
        <p:txBody>
          <a:bodyPr/>
          <a:lstStyle/>
          <a:p>
            <a:pPr>
              <a:tabLst>
                <a:tab pos="469106" algn="l"/>
              </a:tabLst>
            </a:pPr>
            <a:r>
              <a:rPr lang="en-US" altLang="en-US" dirty="0"/>
              <a:t>Find the average salary of instructors in each department</a:t>
            </a:r>
          </a:p>
          <a:p>
            <a:pPr lvl="1">
              <a:tabLst>
                <a:tab pos="469106" algn="l"/>
              </a:tabLst>
            </a:pPr>
            <a:r>
              <a:rPr lang="en-US" altLang="en-US" b="1" dirty="0"/>
              <a:t>select </a:t>
            </a:r>
            <a:r>
              <a:rPr lang="en-US" altLang="en-US" i="1" dirty="0"/>
              <a:t>dept_name</a:t>
            </a:r>
            <a:r>
              <a:rPr lang="en-US" altLang="en-US" dirty="0"/>
              <a:t>, </a:t>
            </a:r>
            <a:r>
              <a:rPr lang="en-US" altLang="en-US" b="1" dirty="0" err="1"/>
              <a:t>avg</a:t>
            </a:r>
            <a:r>
              <a:rPr lang="en-US" altLang="en-US" b="1" dirty="0"/>
              <a:t> </a:t>
            </a:r>
            <a:r>
              <a:rPr lang="en-US" altLang="en-US" dirty="0"/>
              <a:t>(</a:t>
            </a:r>
            <a:r>
              <a:rPr lang="en-US" altLang="en-US" i="1" dirty="0"/>
              <a:t>salary</a:t>
            </a:r>
            <a:r>
              <a:rPr lang="en-US" altLang="en-US" dirty="0"/>
              <a:t>) </a:t>
            </a:r>
            <a:r>
              <a:rPr lang="en-US" altLang="en-US" b="1" dirty="0"/>
              <a:t>as</a:t>
            </a:r>
            <a:r>
              <a:rPr lang="en-US" altLang="en-US" dirty="0"/>
              <a:t> </a:t>
            </a:r>
            <a:r>
              <a:rPr lang="en-US" altLang="en-US" i="1" dirty="0" err="1"/>
              <a:t>avg_salary</a:t>
            </a:r>
            <a:br>
              <a:rPr lang="en-US" altLang="en-US" dirty="0"/>
            </a:br>
            <a:r>
              <a:rPr lang="en-US" altLang="en-US" b="1" dirty="0"/>
              <a:t>from </a:t>
            </a:r>
            <a:r>
              <a:rPr lang="en-US" altLang="en-US" i="1" dirty="0"/>
              <a:t>instructor</a:t>
            </a:r>
            <a:br>
              <a:rPr lang="en-US" altLang="en-US" i="1" dirty="0"/>
            </a:br>
            <a:r>
              <a:rPr lang="en-US" altLang="en-US" b="1" dirty="0"/>
              <a:t>group by </a:t>
            </a:r>
            <a:r>
              <a:rPr lang="en-US" altLang="en-US" i="1" dirty="0"/>
              <a:t>dept_name</a:t>
            </a:r>
            <a:r>
              <a:rPr lang="en-US" altLang="en-US" dirty="0"/>
              <a:t>;</a:t>
            </a:r>
          </a:p>
          <a:p>
            <a:pPr lvl="1">
              <a:buNone/>
              <a:tabLst>
                <a:tab pos="469106" algn="l"/>
              </a:tabLst>
            </a:pPr>
            <a:endParaRPr lang="en-US" altLang="en-US" dirty="0"/>
          </a:p>
          <a:p>
            <a:pPr lvl="1">
              <a:tabLst>
                <a:tab pos="469106" algn="l"/>
              </a:tabLst>
            </a:pPr>
            <a:endParaRPr lang="en-US" altLang="en-US" dirty="0"/>
          </a:p>
          <a:p>
            <a:pPr lvl="1">
              <a:tabLst>
                <a:tab pos="469106" algn="l"/>
              </a:tabLst>
            </a:pPr>
            <a:endParaRPr lang="en-US" altLang="en-US" dirty="0"/>
          </a:p>
        </p:txBody>
      </p:sp>
      <p:pic>
        <p:nvPicPr>
          <p:cNvPr id="37891" name="Picture 4" descr="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04288" y="1885818"/>
            <a:ext cx="2419020" cy="21756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0339" name="Picture 3" descr="C:\Users\as668\Desktop\Judi\3_14.jpg"/>
          <p:cNvPicPr>
            <a:picLocks noChangeAspect="1" noChangeArrowheads="1"/>
          </p:cNvPicPr>
          <p:nvPr/>
        </p:nvPicPr>
        <p:blipFill>
          <a:blip r:embed="rId4"/>
          <a:srcRect/>
          <a:stretch>
            <a:fillRect/>
          </a:stretch>
        </p:blipFill>
        <p:spPr bwMode="auto">
          <a:xfrm>
            <a:off x="5623560" y="2346598"/>
            <a:ext cx="1389558" cy="1384424"/>
          </a:xfrm>
          <a:prstGeom prst="rect">
            <a:avLst/>
          </a:prstGeom>
          <a:noFill/>
        </p:spPr>
      </p:pic>
    </p:spTree>
    <p:extLst>
      <p:ext uri="{BB962C8B-B14F-4D97-AF65-F5344CB8AC3E}">
        <p14:creationId xmlns:p14="http://schemas.microsoft.com/office/powerpoint/2010/main" val="115143717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B7A56042-FC93-9B4A-A8F8-1906C49BF2D3}"/>
              </a:ext>
            </a:extLst>
          </p:cNvPr>
          <p:cNvSpPr>
            <a:spLocks noGrp="1"/>
          </p:cNvSpPr>
          <p:nvPr>
            <p:ph idx="1"/>
          </p:nvPr>
        </p:nvSpPr>
        <p:spPr>
          <a:xfrm>
            <a:off x="5715000" y="590550"/>
            <a:ext cx="3276600" cy="4038600"/>
          </a:xfrm>
        </p:spPr>
        <p:txBody>
          <a:bodyPr/>
          <a:lstStyle/>
          <a:p>
            <a:r>
              <a:rPr lang="en-US" sz="1400" dirty="0"/>
              <a:t>GROUP BY column list</a:t>
            </a:r>
          </a:p>
          <a:p>
            <a:pPr lvl="1"/>
            <a:r>
              <a:rPr lang="en-US" sz="1200" dirty="0"/>
              <a:t>Forms partitions containing multiple rows.</a:t>
            </a:r>
          </a:p>
          <a:p>
            <a:pPr lvl="1"/>
            <a:r>
              <a:rPr lang="en-US" sz="1200" dirty="0"/>
              <a:t>All rows in a partition have the same values for the GROUP BY columns.</a:t>
            </a:r>
          </a:p>
          <a:p>
            <a:r>
              <a:rPr lang="en-US" sz="1400" dirty="0"/>
              <a:t>The aggregate functions</a:t>
            </a:r>
          </a:p>
          <a:p>
            <a:pPr lvl="1"/>
            <a:r>
              <a:rPr lang="en-US" sz="1200" dirty="0"/>
              <a:t>Merge the non-group by attributes, which may differ from row to row.</a:t>
            </a:r>
          </a:p>
          <a:p>
            <a:pPr lvl="1"/>
            <a:r>
              <a:rPr lang="en-US" sz="1200" dirty="0"/>
              <a:t>Into a single value for each attribute.</a:t>
            </a:r>
          </a:p>
          <a:p>
            <a:r>
              <a:rPr lang="en-US" sz="1400" dirty="0"/>
              <a:t>The result is one row per distinct set of GROUP BY values.</a:t>
            </a:r>
          </a:p>
          <a:p>
            <a:r>
              <a:rPr lang="en-US" sz="1400" dirty="0"/>
              <a:t>There may be multiple non-GROUP BY COLUMNS, each with its own aggregate function.</a:t>
            </a:r>
          </a:p>
          <a:p>
            <a:r>
              <a:rPr lang="en-US" sz="1400" dirty="0"/>
              <a:t>You can use HAVING in place of WHERE on the GROUP BY result.</a:t>
            </a:r>
          </a:p>
        </p:txBody>
      </p:sp>
      <p:sp>
        <p:nvSpPr>
          <p:cNvPr id="3" name="Title 2">
            <a:extLst>
              <a:ext uri="{FF2B5EF4-FFF2-40B4-BE49-F238E27FC236}">
                <a16:creationId xmlns:a16="http://schemas.microsoft.com/office/drawing/2014/main" id="{E3AEDF0B-BA60-5A4A-A560-816F27BB635B}"/>
              </a:ext>
            </a:extLst>
          </p:cNvPr>
          <p:cNvSpPr>
            <a:spLocks noGrp="1"/>
          </p:cNvSpPr>
          <p:nvPr>
            <p:ph type="title"/>
          </p:nvPr>
        </p:nvSpPr>
        <p:spPr/>
        <p:txBody>
          <a:bodyPr/>
          <a:lstStyle/>
          <a:p>
            <a:r>
              <a:rPr lang="en-US" dirty="0"/>
              <a:t>Another View</a:t>
            </a:r>
          </a:p>
        </p:txBody>
      </p:sp>
      <p:pic>
        <p:nvPicPr>
          <p:cNvPr id="4" name="Picture 3">
            <a:extLst>
              <a:ext uri="{FF2B5EF4-FFF2-40B4-BE49-F238E27FC236}">
                <a16:creationId xmlns:a16="http://schemas.microsoft.com/office/drawing/2014/main" id="{DB9D6BE7-0AA9-D849-9E18-B2619BBAC34D}"/>
              </a:ext>
            </a:extLst>
          </p:cNvPr>
          <p:cNvPicPr>
            <a:picLocks noChangeAspect="1"/>
          </p:cNvPicPr>
          <p:nvPr/>
        </p:nvPicPr>
        <p:blipFill>
          <a:blip r:embed="rId2"/>
          <a:stretch>
            <a:fillRect/>
          </a:stretch>
        </p:blipFill>
        <p:spPr>
          <a:xfrm>
            <a:off x="304800" y="895350"/>
            <a:ext cx="5254910" cy="3562350"/>
          </a:xfrm>
          <a:prstGeom prst="rect">
            <a:avLst/>
          </a:prstGeom>
        </p:spPr>
      </p:pic>
    </p:spTree>
    <p:extLst>
      <p:ext uri="{BB962C8B-B14F-4D97-AF65-F5344CB8AC3E}">
        <p14:creationId xmlns:p14="http://schemas.microsoft.com/office/powerpoint/2010/main" val="389494599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28034" name="Rectangle 2"/>
          <p:cNvSpPr>
            <a:spLocks noGrp="1" noChangeArrowheads="1"/>
          </p:cNvSpPr>
          <p:nvPr>
            <p:ph type="title"/>
          </p:nvPr>
        </p:nvSpPr>
        <p:spPr/>
        <p:txBody>
          <a:bodyPr/>
          <a:lstStyle/>
          <a:p>
            <a:r>
              <a:rPr lang="en-US" altLang="en-US" dirty="0"/>
              <a:t>Aggregate Functions Examples</a:t>
            </a:r>
          </a:p>
        </p:txBody>
      </p:sp>
      <p:sp>
        <p:nvSpPr>
          <p:cNvPr id="36866" name="Rectangle 3"/>
          <p:cNvSpPr>
            <a:spLocks noGrp="1" noChangeArrowheads="1"/>
          </p:cNvSpPr>
          <p:nvPr>
            <p:ph type="body" idx="1"/>
          </p:nvPr>
        </p:nvSpPr>
        <p:spPr>
          <a:xfrm>
            <a:off x="1719263" y="831057"/>
            <a:ext cx="5761435" cy="3603784"/>
          </a:xfrm>
        </p:spPr>
        <p:txBody>
          <a:bodyPr/>
          <a:lstStyle/>
          <a:p>
            <a:pPr>
              <a:tabLst>
                <a:tab pos="1283494" algn="l"/>
              </a:tabLst>
            </a:pPr>
            <a:r>
              <a:rPr lang="en-US" altLang="en-US" dirty="0"/>
              <a:t>Find the average salary of instructors in the Computer Science department </a:t>
            </a:r>
          </a:p>
          <a:p>
            <a:pPr lvl="1">
              <a:tabLst>
                <a:tab pos="1283494" algn="l"/>
              </a:tabLst>
            </a:pPr>
            <a:r>
              <a:rPr lang="en-US" altLang="en-US" b="1" dirty="0"/>
              <a:t>select </a:t>
            </a:r>
            <a:r>
              <a:rPr lang="en-US" altLang="en-US" b="1" dirty="0" err="1"/>
              <a:t>avg</a:t>
            </a:r>
            <a:r>
              <a:rPr lang="en-US" altLang="en-US" b="1" dirty="0"/>
              <a:t> </a:t>
            </a:r>
            <a:r>
              <a:rPr lang="en-US" altLang="en-US" dirty="0"/>
              <a:t>(</a:t>
            </a:r>
            <a:r>
              <a:rPr lang="en-US" altLang="en-US" i="1" dirty="0"/>
              <a:t>salary</a:t>
            </a:r>
            <a:r>
              <a:rPr lang="en-US" altLang="en-US" dirty="0"/>
              <a:t>)</a:t>
            </a:r>
            <a:br>
              <a:rPr lang="en-US" altLang="en-US" dirty="0"/>
            </a:br>
            <a:r>
              <a:rPr lang="en-US" altLang="en-US" b="1" dirty="0"/>
              <a:t>from </a:t>
            </a:r>
            <a:r>
              <a:rPr lang="en-US" altLang="en-US" i="1" dirty="0"/>
              <a:t>instructor</a:t>
            </a:r>
            <a:br>
              <a:rPr lang="en-US" altLang="en-US" i="1" dirty="0"/>
            </a:br>
            <a:r>
              <a:rPr lang="en-US" altLang="en-US" b="1" dirty="0"/>
              <a:t>where </a:t>
            </a:r>
            <a:r>
              <a:rPr lang="en-US" altLang="en-US" i="1" dirty="0" err="1"/>
              <a:t>dept_name</a:t>
            </a:r>
            <a:r>
              <a:rPr lang="en-US" altLang="en-US" dirty="0"/>
              <a:t>= 'Comp. Sci.';</a:t>
            </a:r>
          </a:p>
          <a:p>
            <a:pPr>
              <a:tabLst>
                <a:tab pos="1283494" algn="l"/>
              </a:tabLst>
            </a:pPr>
            <a:r>
              <a:rPr kumimoji="0" lang="en-US" altLang="en-US" dirty="0"/>
              <a:t>Find the total number of instructors who teach a course in the Spring 2018 semester</a:t>
            </a:r>
          </a:p>
          <a:p>
            <a:pPr lvl="1">
              <a:tabLst>
                <a:tab pos="1283494" algn="l"/>
              </a:tabLst>
            </a:pPr>
            <a:r>
              <a:rPr kumimoji="0" lang="en-US" altLang="en-US" b="1" dirty="0"/>
              <a:t>select count </a:t>
            </a:r>
            <a:r>
              <a:rPr kumimoji="0" lang="en-US" altLang="en-US" dirty="0"/>
              <a:t>(</a:t>
            </a:r>
            <a:r>
              <a:rPr kumimoji="0" lang="en-US" altLang="en-US" b="1" dirty="0"/>
              <a:t>distinct </a:t>
            </a:r>
            <a:r>
              <a:rPr kumimoji="0" lang="en-US" altLang="en-US" i="1" dirty="0"/>
              <a:t>ID</a:t>
            </a:r>
            <a:r>
              <a:rPr kumimoji="0" lang="en-US" altLang="en-US" dirty="0"/>
              <a:t>)</a:t>
            </a:r>
            <a:br>
              <a:rPr kumimoji="0" lang="en-US" altLang="en-US" dirty="0"/>
            </a:br>
            <a:r>
              <a:rPr kumimoji="0" lang="en-US" altLang="en-US" b="1" dirty="0"/>
              <a:t>from </a:t>
            </a:r>
            <a:r>
              <a:rPr kumimoji="0" lang="en-US" altLang="en-US" i="1" dirty="0"/>
              <a:t>teaches</a:t>
            </a:r>
            <a:br>
              <a:rPr kumimoji="0" lang="en-US" altLang="en-US" i="1" dirty="0"/>
            </a:br>
            <a:r>
              <a:rPr kumimoji="0" lang="en-US" altLang="en-US" b="1" dirty="0"/>
              <a:t>where </a:t>
            </a:r>
            <a:r>
              <a:rPr kumimoji="0" lang="en-US" altLang="en-US" i="1" dirty="0"/>
              <a:t>semester </a:t>
            </a:r>
            <a:r>
              <a:rPr kumimoji="0" lang="en-US" altLang="en-US" dirty="0"/>
              <a:t>= 'Spring' </a:t>
            </a:r>
            <a:r>
              <a:rPr kumimoji="0" lang="en-US" altLang="en-US" b="1" dirty="0"/>
              <a:t>and </a:t>
            </a:r>
            <a:r>
              <a:rPr kumimoji="0" lang="en-US" altLang="en-US" i="1" dirty="0"/>
              <a:t>year </a:t>
            </a:r>
            <a:r>
              <a:rPr kumimoji="0" lang="en-US" altLang="en-US" dirty="0"/>
              <a:t>= 2018;</a:t>
            </a:r>
          </a:p>
          <a:p>
            <a:pPr>
              <a:tabLst>
                <a:tab pos="1283494" algn="l"/>
              </a:tabLst>
            </a:pPr>
            <a:r>
              <a:rPr kumimoji="0" lang="en-US" altLang="en-US" dirty="0"/>
              <a:t>Find the number of tuples in the </a:t>
            </a:r>
            <a:r>
              <a:rPr kumimoji="0" lang="en-US" altLang="en-US" i="1" dirty="0"/>
              <a:t>course </a:t>
            </a:r>
            <a:r>
              <a:rPr kumimoji="0" lang="en-US" altLang="en-US" dirty="0"/>
              <a:t>relation</a:t>
            </a:r>
          </a:p>
          <a:p>
            <a:pPr lvl="1">
              <a:tabLst>
                <a:tab pos="1283494" algn="l"/>
              </a:tabLst>
            </a:pPr>
            <a:r>
              <a:rPr kumimoji="0" lang="en-US" altLang="en-US" b="1" dirty="0"/>
              <a:t>select count </a:t>
            </a:r>
            <a:r>
              <a:rPr kumimoji="0" lang="en-US" altLang="en-US" dirty="0"/>
              <a:t>(*)</a:t>
            </a:r>
            <a:br>
              <a:rPr kumimoji="0" lang="en-US" altLang="en-US" dirty="0"/>
            </a:br>
            <a:r>
              <a:rPr kumimoji="0" lang="en-US" altLang="en-US" b="1" dirty="0"/>
              <a:t>from </a:t>
            </a:r>
            <a:r>
              <a:rPr kumimoji="0" lang="en-US" altLang="en-US" i="1" dirty="0"/>
              <a:t>course</a:t>
            </a:r>
            <a:r>
              <a:rPr kumimoji="0" lang="en-US" altLang="en-US" dirty="0"/>
              <a:t>;</a:t>
            </a:r>
          </a:p>
          <a:p>
            <a:pPr lvl="1">
              <a:buNone/>
              <a:tabLst>
                <a:tab pos="1283494" algn="l"/>
              </a:tabLst>
            </a:pPr>
            <a:endParaRPr kumimoji="0" lang="en-US" altLang="en-US" dirty="0"/>
          </a:p>
          <a:p>
            <a:pPr>
              <a:tabLst>
                <a:tab pos="1283494" algn="l"/>
              </a:tabLst>
            </a:pPr>
            <a:endParaRPr lang="en-US" altLang="en-US" dirty="0"/>
          </a:p>
        </p:txBody>
      </p:sp>
      <p:sp>
        <p:nvSpPr>
          <p:cNvPr id="36867" name="Text Box 4"/>
          <p:cNvSpPr txBox="1">
            <a:spLocks noChangeArrowheads="1"/>
          </p:cNvSpPr>
          <p:nvPr/>
        </p:nvSpPr>
        <p:spPr bwMode="auto">
          <a:xfrm>
            <a:off x="1712119" y="2109787"/>
            <a:ext cx="5761435"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0"/>
              </a:spcBef>
              <a:spcAft>
                <a:spcPct val="0"/>
              </a:spcAft>
              <a:buClrTx/>
              <a:buSzTx/>
              <a:buFontTx/>
              <a:buNone/>
              <a:tabLst/>
              <a:defRPr/>
            </a:pPr>
            <a:r>
              <a:rPr kumimoji="1"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   </a:t>
            </a:r>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Tree>
    <p:extLst>
      <p:ext uri="{BB962C8B-B14F-4D97-AF65-F5344CB8AC3E}">
        <p14:creationId xmlns:p14="http://schemas.microsoft.com/office/powerpoint/2010/main" val="177728118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2130" name="Rectangle 2"/>
          <p:cNvSpPr>
            <a:spLocks noGrp="1" noChangeArrowheads="1"/>
          </p:cNvSpPr>
          <p:nvPr>
            <p:ph type="title"/>
          </p:nvPr>
        </p:nvSpPr>
        <p:spPr/>
        <p:txBody>
          <a:bodyPr/>
          <a:lstStyle/>
          <a:p>
            <a:r>
              <a:rPr lang="en-US" altLang="en-US" dirty="0"/>
              <a:t>Aggregation (Cont.)</a:t>
            </a:r>
          </a:p>
        </p:txBody>
      </p:sp>
      <p:sp>
        <p:nvSpPr>
          <p:cNvPr id="38914" name="Text Box 3"/>
          <p:cNvSpPr>
            <a:spLocks noGrp="1" noChangeArrowheads="1"/>
          </p:cNvSpPr>
          <p:nvPr>
            <p:ph type="body" idx="1"/>
          </p:nvPr>
        </p:nvSpPr>
        <p:spPr>
          <a:xfrm>
            <a:off x="1719263" y="820342"/>
            <a:ext cx="5742241" cy="2508074"/>
          </a:xfrm>
        </p:spPr>
        <p:txBody>
          <a:bodyPr/>
          <a:lstStyle/>
          <a:p>
            <a:r>
              <a:rPr lang="en-US" altLang="en-US" dirty="0"/>
              <a:t>Attributes in </a:t>
            </a:r>
            <a:r>
              <a:rPr lang="en-US" altLang="en-US" b="1" dirty="0"/>
              <a:t>select </a:t>
            </a:r>
            <a:r>
              <a:rPr lang="en-US" altLang="en-US" dirty="0"/>
              <a:t>clause outside of aggregate functions must appear in </a:t>
            </a:r>
            <a:r>
              <a:rPr lang="en-US" altLang="en-US" b="1" dirty="0"/>
              <a:t>group by</a:t>
            </a:r>
            <a:r>
              <a:rPr lang="en-US" altLang="en-US" dirty="0"/>
              <a:t> list</a:t>
            </a:r>
          </a:p>
          <a:p>
            <a:pPr lvl="1"/>
            <a:r>
              <a:rPr lang="en-US" altLang="en-US" dirty="0"/>
              <a:t>/* erroneous query */</a:t>
            </a:r>
            <a:br>
              <a:rPr lang="en-US" altLang="en-US" dirty="0"/>
            </a:br>
            <a:r>
              <a:rPr lang="en-US" altLang="en-US" b="1" dirty="0"/>
              <a:t>select </a:t>
            </a:r>
            <a:r>
              <a:rPr lang="en-US" altLang="en-US" i="1" dirty="0"/>
              <a:t>dept_name</a:t>
            </a:r>
            <a:r>
              <a:rPr lang="en-US" altLang="en-US" dirty="0"/>
              <a:t>, </a:t>
            </a:r>
            <a:r>
              <a:rPr lang="en-US" altLang="en-US" i="1" dirty="0"/>
              <a:t>ID</a:t>
            </a:r>
            <a:r>
              <a:rPr lang="en-US" altLang="en-US" dirty="0"/>
              <a:t>, </a:t>
            </a:r>
            <a:r>
              <a:rPr lang="en-US" altLang="en-US" b="1" dirty="0" err="1"/>
              <a:t>avg</a:t>
            </a:r>
            <a:r>
              <a:rPr lang="en-US" altLang="en-US" b="1" dirty="0"/>
              <a:t> </a:t>
            </a:r>
            <a:r>
              <a:rPr lang="en-US" altLang="en-US" dirty="0"/>
              <a:t>(</a:t>
            </a:r>
            <a:r>
              <a:rPr lang="en-US" altLang="en-US" i="1" dirty="0"/>
              <a:t>salary</a:t>
            </a:r>
            <a:r>
              <a:rPr lang="en-US" altLang="en-US" dirty="0"/>
              <a:t>)</a:t>
            </a:r>
            <a:br>
              <a:rPr lang="en-US" altLang="en-US" dirty="0"/>
            </a:br>
            <a:r>
              <a:rPr lang="en-US" altLang="en-US" b="1" dirty="0"/>
              <a:t>from </a:t>
            </a:r>
            <a:r>
              <a:rPr lang="en-US" altLang="en-US" i="1" dirty="0"/>
              <a:t>instructor</a:t>
            </a:r>
            <a:br>
              <a:rPr lang="en-US" altLang="en-US" i="1" dirty="0"/>
            </a:br>
            <a:r>
              <a:rPr lang="en-US" altLang="en-US" b="1" dirty="0"/>
              <a:t>group by </a:t>
            </a:r>
            <a:r>
              <a:rPr lang="en-US" altLang="en-US" i="1" dirty="0"/>
              <a:t>dept_name</a:t>
            </a:r>
            <a:r>
              <a:rPr lang="en-US" altLang="en-US" dirty="0"/>
              <a:t>;</a:t>
            </a:r>
          </a:p>
          <a:p>
            <a:pPr lvl="1"/>
            <a:endParaRPr lang="en-US" altLang="en-US" dirty="0"/>
          </a:p>
        </p:txBody>
      </p:sp>
    </p:spTree>
    <p:extLst>
      <p:ext uri="{BB962C8B-B14F-4D97-AF65-F5344CB8AC3E}">
        <p14:creationId xmlns:p14="http://schemas.microsoft.com/office/powerpoint/2010/main" val="85585796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33154" name="Rectangle 2"/>
          <p:cNvSpPr>
            <a:spLocks noGrp="1" noChangeArrowheads="1"/>
          </p:cNvSpPr>
          <p:nvPr>
            <p:ph type="title"/>
          </p:nvPr>
        </p:nvSpPr>
        <p:spPr>
          <a:xfrm>
            <a:off x="1835944" y="72629"/>
            <a:ext cx="6057900" cy="457200"/>
          </a:xfrm>
        </p:spPr>
        <p:txBody>
          <a:bodyPr/>
          <a:lstStyle/>
          <a:p>
            <a:r>
              <a:rPr lang="en-US" altLang="en-US" dirty="0"/>
              <a:t>Aggregate Functions – Having Clause</a:t>
            </a:r>
          </a:p>
        </p:txBody>
      </p:sp>
      <p:sp>
        <p:nvSpPr>
          <p:cNvPr id="39938" name="Rectangle 3"/>
          <p:cNvSpPr>
            <a:spLocks noGrp="1" noChangeArrowheads="1"/>
          </p:cNvSpPr>
          <p:nvPr>
            <p:ph type="body" idx="1"/>
          </p:nvPr>
        </p:nvSpPr>
        <p:spPr>
          <a:xfrm>
            <a:off x="1735585" y="895351"/>
            <a:ext cx="5872223" cy="2423921"/>
          </a:xfrm>
        </p:spPr>
        <p:txBody>
          <a:bodyPr/>
          <a:lstStyle/>
          <a:p>
            <a:pPr>
              <a:tabLst>
                <a:tab pos="1116806" algn="l"/>
              </a:tabLst>
            </a:pPr>
            <a:r>
              <a:rPr lang="en-US" altLang="en-US" dirty="0"/>
              <a:t>Find the names and average salaries of all departments whose average salary is greater than 42000</a:t>
            </a:r>
          </a:p>
          <a:p>
            <a:pPr>
              <a:tabLst>
                <a:tab pos="1116806" algn="l"/>
              </a:tabLst>
            </a:pPr>
            <a:endParaRPr lang="en-US" altLang="en-US" dirty="0"/>
          </a:p>
          <a:p>
            <a:pPr>
              <a:tabLst>
                <a:tab pos="1116806" algn="l"/>
              </a:tabLst>
            </a:pPr>
            <a:endParaRPr lang="en-US" altLang="en-US" dirty="0"/>
          </a:p>
          <a:p>
            <a:pPr>
              <a:tabLst>
                <a:tab pos="1116806" algn="l"/>
              </a:tabLst>
            </a:pPr>
            <a:endParaRPr lang="en-US" altLang="en-US" dirty="0"/>
          </a:p>
          <a:p>
            <a:pPr>
              <a:tabLst>
                <a:tab pos="1116806" algn="l"/>
              </a:tabLst>
            </a:pPr>
            <a:endParaRPr lang="en-US" altLang="en-US" sz="600" dirty="0"/>
          </a:p>
          <a:p>
            <a:pPr>
              <a:tabLst>
                <a:tab pos="1116806" algn="l"/>
              </a:tabLst>
            </a:pPr>
            <a:r>
              <a:rPr lang="en-US" altLang="en-US" dirty="0"/>
              <a:t>Note: predicates in the </a:t>
            </a:r>
            <a:r>
              <a:rPr lang="en-US" altLang="en-US" b="1" dirty="0"/>
              <a:t>having</a:t>
            </a:r>
            <a:r>
              <a:rPr lang="en-US" altLang="en-US" dirty="0"/>
              <a:t> clause are applied after the formation of groups whereas predicates in the </a:t>
            </a:r>
            <a:r>
              <a:rPr lang="en-US" altLang="en-US" b="1" dirty="0"/>
              <a:t>where</a:t>
            </a:r>
            <a:r>
              <a:rPr lang="en-US" altLang="en-US" dirty="0"/>
              <a:t> clause are applied before forming groups</a:t>
            </a:r>
          </a:p>
        </p:txBody>
      </p:sp>
      <p:sp>
        <p:nvSpPr>
          <p:cNvPr id="39940" name="Text Box 5"/>
          <p:cNvSpPr txBox="1">
            <a:spLocks noChangeArrowheads="1"/>
          </p:cNvSpPr>
          <p:nvPr/>
        </p:nvSpPr>
        <p:spPr bwMode="auto">
          <a:xfrm>
            <a:off x="2401491" y="1403033"/>
            <a:ext cx="4395788" cy="87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select </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dept_name</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75" b="1" i="0"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avg</a:t>
            </a: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salary</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as</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avg_salary</a:t>
            </a:r>
            <a:endPar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from </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instructor</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group by </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dept_name</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having </a:t>
            </a:r>
            <a:r>
              <a:rPr kumimoji="0" lang="en-US" altLang="en-US" sz="1275" b="1" i="0"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avg</a:t>
            </a: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salary</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&gt; 42000;</a:t>
            </a:r>
          </a:p>
        </p:txBody>
      </p:sp>
    </p:spTree>
    <p:extLst>
      <p:ext uri="{BB962C8B-B14F-4D97-AF65-F5344CB8AC3E}">
        <p14:creationId xmlns:p14="http://schemas.microsoft.com/office/powerpoint/2010/main" val="17403207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694587"/>
            <a:ext cx="9144000"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3600" dirty="0">
                <a:solidFill>
                  <a:schemeClr val="bg1"/>
                </a:solidFill>
              </a:rPr>
              <a:t>Introduction</a:t>
            </a:r>
            <a:br>
              <a:rPr lang="en-US" altLang="en-US" sz="3600" dirty="0">
                <a:solidFill>
                  <a:schemeClr val="bg1"/>
                </a:solidFill>
              </a:rPr>
            </a:br>
            <a:r>
              <a:rPr lang="en-US" altLang="en-US" sz="3600" dirty="0">
                <a:solidFill>
                  <a:schemeClr val="bg1"/>
                </a:solidFill>
              </a:rPr>
              <a:t>and</a:t>
            </a:r>
            <a:br>
              <a:rPr lang="en-US" altLang="en-US" sz="3600" dirty="0">
                <a:solidFill>
                  <a:schemeClr val="bg1"/>
                </a:solidFill>
              </a:rPr>
            </a:br>
            <a:r>
              <a:rPr lang="en-US" altLang="en-US" sz="3600" dirty="0">
                <a:solidFill>
                  <a:schemeClr val="bg1"/>
                </a:solidFill>
              </a:rPr>
              <a:t>Course Updates</a:t>
            </a:r>
          </a:p>
        </p:txBody>
      </p:sp>
      <p:sp>
        <p:nvSpPr>
          <p:cNvPr id="9" name="TextBox 9">
            <a:extLst>
              <a:ext uri="{FF2B5EF4-FFF2-40B4-BE49-F238E27FC236}">
                <a16:creationId xmlns:a16="http://schemas.microsoft.com/office/drawing/2014/main" id="{5B759205-0568-4212-B25B-D0844C69C118}"/>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5</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W4111_002_2025_1: Lecture 4: ER(3), Relational(3), SQL(3)			© Donald F. Ferguson, 2024</a:t>
            </a:r>
            <a:endParaRPr lang="en-US" altLang="en-US" sz="800" i="1" dirty="0">
              <a:solidFill>
                <a:schemeClr val="bg1"/>
              </a:solidFill>
            </a:endParaRPr>
          </a:p>
        </p:txBody>
      </p:sp>
    </p:spTree>
    <p:extLst>
      <p:ext uri="{BB962C8B-B14F-4D97-AF65-F5344CB8AC3E}">
        <p14:creationId xmlns:p14="http://schemas.microsoft.com/office/powerpoint/2010/main" val="237748216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C1FEF8-F40D-7675-8214-341952BE4F74}"/>
            </a:ext>
          </a:extLst>
        </p:cNvPr>
        <p:cNvGrpSpPr/>
        <p:nvPr/>
      </p:nvGrpSpPr>
      <p:grpSpPr>
        <a:xfrm>
          <a:off x="0" y="0"/>
          <a:ext cx="0" cy="0"/>
          <a:chOff x="0" y="0"/>
          <a:chExt cx="0" cy="0"/>
        </a:xfrm>
      </p:grpSpPr>
      <p:sp>
        <p:nvSpPr>
          <p:cNvPr id="7" name="Rectangle 6">
            <a:extLst>
              <a:ext uri="{FF2B5EF4-FFF2-40B4-BE49-F238E27FC236}">
                <a16:creationId xmlns:a16="http://schemas.microsoft.com/office/drawing/2014/main" id="{29190C4A-1292-95BA-9AF2-0DA5B5F1A005}"/>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a:extLst>
              <a:ext uri="{FF2B5EF4-FFF2-40B4-BE49-F238E27FC236}">
                <a16:creationId xmlns:a16="http://schemas.microsoft.com/office/drawing/2014/main" id="{5B03F1F1-0EB5-7171-6933-2D5B3C80C2C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a:extLst>
              <a:ext uri="{FF2B5EF4-FFF2-40B4-BE49-F238E27FC236}">
                <a16:creationId xmlns:a16="http://schemas.microsoft.com/office/drawing/2014/main" id="{6266B15D-1707-5572-5E91-3797733DC5EA}"/>
              </a:ext>
            </a:extLst>
          </p:cNvPr>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Introduction</a:t>
            </a:r>
            <a:endParaRPr kumimoji="0" lang="en-US" altLang="en-US" sz="16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3" name="Rectangle 2">
            <a:extLst>
              <a:ext uri="{FF2B5EF4-FFF2-40B4-BE49-F238E27FC236}">
                <a16:creationId xmlns:a16="http://schemas.microsoft.com/office/drawing/2014/main" id="{FEA92935-EDF6-3F2F-B102-A69006A6B96B}"/>
              </a:ext>
            </a:extLst>
          </p:cNvPr>
          <p:cNvSpPr/>
          <p:nvPr/>
        </p:nvSpPr>
        <p:spPr>
          <a:xfrm>
            <a:off x="0" y="438150"/>
            <a:ext cx="9144000" cy="4248150"/>
          </a:xfrm>
          <a:prstGeom prst="rect">
            <a:avLst/>
          </a:prstGeom>
          <a:solidFill>
            <a:schemeClr val="tx1">
              <a:lumMod val="50000"/>
              <a:lumOff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Calibri"/>
                <a:ea typeface="+mn-ea"/>
                <a:cs typeface="+mn-cs"/>
              </a:rPr>
              <a:t>JOIN</a:t>
            </a:r>
          </a:p>
        </p:txBody>
      </p:sp>
      <p:sp>
        <p:nvSpPr>
          <p:cNvPr id="4" name="TextBox 9">
            <a:extLst>
              <a:ext uri="{FF2B5EF4-FFF2-40B4-BE49-F238E27FC236}">
                <a16:creationId xmlns:a16="http://schemas.microsoft.com/office/drawing/2014/main" id="{944FB754-A15A-73D4-9FC5-9D69C4F7588E}"/>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50</a:t>
            </a:fld>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COMS W4111_002_2025_1: Lecture 4: ER(3), Relational(3), SQL(3)			© Donald F. Ferguson, 2024</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400439817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4F0CFF-BCCC-0648-86D7-3DEEEFDCA67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C0952A3-B5E5-88F0-32FD-0310E4680FDF}"/>
              </a:ext>
            </a:extLst>
          </p:cNvPr>
          <p:cNvSpPr>
            <a:spLocks noGrp="1"/>
          </p:cNvSpPr>
          <p:nvPr>
            <p:ph type="title"/>
          </p:nvPr>
        </p:nvSpPr>
        <p:spPr/>
        <p:txBody>
          <a:bodyPr/>
          <a:lstStyle/>
          <a:p>
            <a:r>
              <a:rPr lang="en-US" dirty="0"/>
              <a:t>One Way to Think About Joins</a:t>
            </a:r>
          </a:p>
        </p:txBody>
      </p:sp>
      <p:pic>
        <p:nvPicPr>
          <p:cNvPr id="4" name="Picture 3">
            <a:extLst>
              <a:ext uri="{FF2B5EF4-FFF2-40B4-BE49-F238E27FC236}">
                <a16:creationId xmlns:a16="http://schemas.microsoft.com/office/drawing/2014/main" id="{13C56B41-BC2A-93B6-DE99-E6DD0CEE930A}"/>
              </a:ext>
            </a:extLst>
          </p:cNvPr>
          <p:cNvPicPr>
            <a:picLocks noChangeAspect="1"/>
          </p:cNvPicPr>
          <p:nvPr/>
        </p:nvPicPr>
        <p:blipFill>
          <a:blip r:embed="rId2"/>
          <a:stretch>
            <a:fillRect/>
          </a:stretch>
        </p:blipFill>
        <p:spPr>
          <a:xfrm>
            <a:off x="914400" y="517685"/>
            <a:ext cx="5908790" cy="4108129"/>
          </a:xfrm>
          <a:prstGeom prst="rect">
            <a:avLst/>
          </a:prstGeom>
        </p:spPr>
      </p:pic>
    </p:spTree>
    <p:extLst>
      <p:ext uri="{BB962C8B-B14F-4D97-AF65-F5344CB8AC3E}">
        <p14:creationId xmlns:p14="http://schemas.microsoft.com/office/powerpoint/2010/main" val="127589816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42" name="Rectangle 2"/>
          <p:cNvSpPr>
            <a:spLocks noGrp="1" noChangeArrowheads="1"/>
          </p:cNvSpPr>
          <p:nvPr>
            <p:ph type="title"/>
          </p:nvPr>
        </p:nvSpPr>
        <p:spPr/>
        <p:txBody>
          <a:bodyPr/>
          <a:lstStyle/>
          <a:p>
            <a:pPr>
              <a:defRPr/>
            </a:pPr>
            <a:r>
              <a:rPr lang="en-US" dirty="0">
                <a:ea typeface="+mj-ea"/>
              </a:rPr>
              <a:t>Outer Join</a:t>
            </a:r>
          </a:p>
        </p:txBody>
      </p:sp>
      <p:sp>
        <p:nvSpPr>
          <p:cNvPr id="23555" name="Rectangle 3"/>
          <p:cNvSpPr>
            <a:spLocks noGrp="1" noChangeArrowheads="1"/>
          </p:cNvSpPr>
          <p:nvPr>
            <p:ph type="body" idx="1"/>
          </p:nvPr>
        </p:nvSpPr>
        <p:spPr>
          <a:xfrm>
            <a:off x="1719263" y="877900"/>
            <a:ext cx="5678234" cy="2834564"/>
          </a:xfrm>
        </p:spPr>
        <p:txBody>
          <a:bodyPr/>
          <a:lstStyle/>
          <a:p>
            <a:r>
              <a:rPr lang="en-US" altLang="en-US" dirty="0"/>
              <a:t>An extension of the join operation that avoids loss of information.</a:t>
            </a:r>
          </a:p>
          <a:p>
            <a:r>
              <a:rPr lang="en-US" altLang="en-US" dirty="0"/>
              <a:t>Computes the join and then adds tuples form one relation that does not match tuples in the other relation to the result of the join. </a:t>
            </a:r>
          </a:p>
          <a:p>
            <a:r>
              <a:rPr lang="en-US" altLang="en-US" dirty="0"/>
              <a:t>Uses </a:t>
            </a:r>
            <a:r>
              <a:rPr lang="en-US" altLang="en-US" i="1" dirty="0"/>
              <a:t>null</a:t>
            </a:r>
            <a:r>
              <a:rPr lang="en-US" altLang="en-US" dirty="0"/>
              <a:t> values.</a:t>
            </a:r>
          </a:p>
          <a:p>
            <a:r>
              <a:rPr lang="en-US" altLang="en-US" dirty="0"/>
              <a:t>Three forms of outer join:</a:t>
            </a:r>
          </a:p>
          <a:p>
            <a:pPr lvl="1"/>
            <a:r>
              <a:rPr lang="en-US" altLang="en-US" dirty="0"/>
              <a:t>left outer join</a:t>
            </a:r>
          </a:p>
          <a:p>
            <a:pPr lvl="1"/>
            <a:r>
              <a:rPr lang="en-US" altLang="en-US" dirty="0"/>
              <a:t>right outer join</a:t>
            </a:r>
          </a:p>
          <a:p>
            <a:pPr lvl="1"/>
            <a:r>
              <a:rPr lang="en-US" altLang="en-US" dirty="0"/>
              <a:t>full outer join</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42" name="Rectangle 2"/>
          <p:cNvSpPr>
            <a:spLocks noGrp="1" noChangeArrowheads="1"/>
          </p:cNvSpPr>
          <p:nvPr>
            <p:ph type="title"/>
          </p:nvPr>
        </p:nvSpPr>
        <p:spPr/>
        <p:txBody>
          <a:bodyPr/>
          <a:lstStyle/>
          <a:p>
            <a:pPr>
              <a:defRPr/>
            </a:pPr>
            <a:r>
              <a:rPr lang="en-US" dirty="0">
                <a:ea typeface="+mj-ea"/>
              </a:rPr>
              <a:t>Outer Join </a:t>
            </a:r>
            <a:r>
              <a:rPr lang="en-US" altLang="en-US" dirty="0">
                <a:ea typeface="+mj-ea"/>
              </a:rPr>
              <a:t>Examples</a:t>
            </a:r>
            <a:endParaRPr lang="en-US" dirty="0">
              <a:ea typeface="+mj-ea"/>
            </a:endParaRPr>
          </a:p>
        </p:txBody>
      </p:sp>
      <p:sp>
        <p:nvSpPr>
          <p:cNvPr id="23555" name="Rectangle 3"/>
          <p:cNvSpPr>
            <a:spLocks noGrp="1" noChangeArrowheads="1"/>
          </p:cNvSpPr>
          <p:nvPr>
            <p:ph type="body" idx="1"/>
          </p:nvPr>
        </p:nvSpPr>
        <p:spPr>
          <a:xfrm>
            <a:off x="1719263" y="877900"/>
            <a:ext cx="5813132" cy="3657600"/>
          </a:xfrm>
        </p:spPr>
        <p:txBody>
          <a:bodyPr/>
          <a:lstStyle/>
          <a:p>
            <a:r>
              <a:rPr lang="en-US" altLang="en-US" dirty="0"/>
              <a:t>Relation </a:t>
            </a:r>
            <a:r>
              <a:rPr lang="en-US" altLang="en-US" i="1" dirty="0"/>
              <a:t>course</a:t>
            </a:r>
          </a:p>
          <a:p>
            <a:endParaRPr lang="en-US" altLang="en-US" i="1" dirty="0"/>
          </a:p>
          <a:p>
            <a:endParaRPr lang="en-US" altLang="en-US" i="1" dirty="0"/>
          </a:p>
          <a:p>
            <a:pPr>
              <a:buNone/>
            </a:pPr>
            <a:endParaRPr lang="en-US" altLang="en-US" i="1" dirty="0"/>
          </a:p>
          <a:p>
            <a:pPr>
              <a:buNone/>
            </a:pPr>
            <a:endParaRPr lang="en-US" altLang="en-US" i="1" dirty="0"/>
          </a:p>
          <a:p>
            <a:r>
              <a:rPr lang="en-US" altLang="en-US" dirty="0"/>
              <a:t>Relation </a:t>
            </a:r>
            <a:r>
              <a:rPr lang="en-US" altLang="en-US" i="1" dirty="0" err="1"/>
              <a:t>prereq</a:t>
            </a:r>
            <a:endParaRPr lang="en-US" altLang="en-US" dirty="0"/>
          </a:p>
          <a:p>
            <a:endParaRPr lang="en-US" altLang="en-US" i="1" dirty="0"/>
          </a:p>
          <a:p>
            <a:endParaRPr lang="en-US" altLang="en-US" i="1" dirty="0"/>
          </a:p>
          <a:p>
            <a:endParaRPr lang="en-US" altLang="en-US" i="1" dirty="0"/>
          </a:p>
          <a:p>
            <a:endParaRPr lang="en-US" altLang="en-US" i="1" dirty="0"/>
          </a:p>
          <a:p>
            <a:r>
              <a:rPr lang="en-US" altLang="en-US" dirty="0"/>
              <a:t>Observe that </a:t>
            </a:r>
          </a:p>
          <a:p>
            <a:pPr>
              <a:buClr>
                <a:schemeClr val="tx2"/>
              </a:buClr>
              <a:buNone/>
            </a:pPr>
            <a:r>
              <a:rPr lang="en-US" altLang="en-US" i="1" dirty="0"/>
              <a:t>              course </a:t>
            </a:r>
            <a:r>
              <a:rPr lang="en-US" altLang="en-US" dirty="0"/>
              <a:t>information is missing CS-437</a:t>
            </a:r>
          </a:p>
          <a:p>
            <a:pPr>
              <a:buClr>
                <a:schemeClr val="tx2"/>
              </a:buClr>
              <a:buNone/>
            </a:pPr>
            <a:r>
              <a:rPr lang="en-US" altLang="en-US" i="1" dirty="0"/>
              <a:t>              </a:t>
            </a:r>
            <a:r>
              <a:rPr lang="en-US" altLang="en-US" i="1" dirty="0" err="1"/>
              <a:t>prereq</a:t>
            </a:r>
            <a:r>
              <a:rPr lang="en-US" altLang="en-US" i="1" dirty="0"/>
              <a:t> </a:t>
            </a:r>
            <a:r>
              <a:rPr lang="en-US" altLang="en-US" dirty="0"/>
              <a:t>information is missing CS-315</a:t>
            </a:r>
          </a:p>
          <a:p>
            <a:pPr>
              <a:buClr>
                <a:schemeClr val="tx2"/>
              </a:buClr>
              <a:buNone/>
            </a:pPr>
            <a:r>
              <a:rPr lang="en-US" altLang="en-US" sz="600" dirty="0"/>
              <a:t> </a:t>
            </a:r>
          </a:p>
          <a:p>
            <a:r>
              <a:rPr lang="en-US" altLang="en-US" i="1" dirty="0"/>
              <a:t>  </a:t>
            </a:r>
            <a:r>
              <a:rPr lang="en-US" altLang="en-US" sz="1500" i="1" dirty="0"/>
              <a:t>x</a:t>
            </a:r>
            <a:endParaRPr lang="en-US" altLang="en-US" sz="1500" dirty="0"/>
          </a:p>
          <a:p>
            <a:endParaRPr lang="en-US" altLang="en-US" sz="1500" dirty="0"/>
          </a:p>
        </p:txBody>
      </p:sp>
      <p:pic>
        <p:nvPicPr>
          <p:cNvPr id="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35808" y="1243585"/>
            <a:ext cx="2808971" cy="795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82113" y="2551176"/>
            <a:ext cx="1446782" cy="802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42" name="Rectangle 2"/>
          <p:cNvSpPr>
            <a:spLocks noGrp="1" noChangeArrowheads="1"/>
          </p:cNvSpPr>
          <p:nvPr>
            <p:ph type="title"/>
          </p:nvPr>
        </p:nvSpPr>
        <p:spPr/>
        <p:txBody>
          <a:bodyPr/>
          <a:lstStyle/>
          <a:p>
            <a:pPr>
              <a:defRPr/>
            </a:pPr>
            <a:r>
              <a:rPr lang="en-US" dirty="0"/>
              <a:t>Left Outer Join</a:t>
            </a:r>
            <a:endParaRPr lang="en-US" dirty="0">
              <a:ea typeface="+mj-ea"/>
            </a:endParaRPr>
          </a:p>
        </p:txBody>
      </p:sp>
      <p:sp>
        <p:nvSpPr>
          <p:cNvPr id="23555" name="Rectangle 3"/>
          <p:cNvSpPr>
            <a:spLocks noGrp="1" noChangeArrowheads="1"/>
          </p:cNvSpPr>
          <p:nvPr>
            <p:ph type="body" idx="1"/>
          </p:nvPr>
        </p:nvSpPr>
        <p:spPr>
          <a:xfrm>
            <a:off x="1719263" y="877900"/>
            <a:ext cx="5813132" cy="3657600"/>
          </a:xfrm>
        </p:spPr>
        <p:txBody>
          <a:bodyPr/>
          <a:lstStyle/>
          <a:p>
            <a:r>
              <a:rPr lang="en-US" altLang="en-US" i="1" dirty="0"/>
              <a:t>course</a:t>
            </a:r>
            <a:r>
              <a:rPr lang="en-US" altLang="en-US" dirty="0"/>
              <a:t> </a:t>
            </a:r>
            <a:r>
              <a:rPr lang="en-US" altLang="en-US" b="1" dirty="0"/>
              <a:t>natural left outer join</a:t>
            </a:r>
            <a:r>
              <a:rPr lang="en-US" altLang="en-US" dirty="0"/>
              <a:t> </a:t>
            </a:r>
            <a:r>
              <a:rPr lang="en-US" altLang="en-US" i="1" dirty="0" err="1"/>
              <a:t>prereq</a:t>
            </a:r>
            <a:endParaRPr lang="en-US" altLang="en-US" dirty="0"/>
          </a:p>
          <a:p>
            <a:endParaRPr lang="en-US" altLang="en-US" dirty="0"/>
          </a:p>
          <a:p>
            <a:endParaRPr lang="en-US" altLang="en-US" dirty="0"/>
          </a:p>
          <a:p>
            <a:endParaRPr lang="en-US" altLang="en-US" dirty="0"/>
          </a:p>
          <a:p>
            <a:endParaRPr lang="en-US" altLang="en-US" dirty="0"/>
          </a:p>
          <a:p>
            <a:endParaRPr lang="en-US" altLang="en-US" dirty="0"/>
          </a:p>
          <a:p>
            <a:pPr marL="257175" lvl="1" indent="-257175">
              <a:buClr>
                <a:srgbClr val="002060"/>
              </a:buClr>
              <a:buFont typeface="Wingdings" panose="05000000000000000000" pitchFamily="2" charset="2"/>
              <a:buChar char="§"/>
            </a:pPr>
            <a:r>
              <a:rPr lang="en-US" altLang="en-US" dirty="0"/>
              <a:t>In relational algebra:   </a:t>
            </a:r>
            <a:r>
              <a:rPr lang="en-US" altLang="en-US" i="1" dirty="0"/>
              <a:t>course </a:t>
            </a:r>
            <a:r>
              <a:rPr lang="en-US" altLang="en-US" b="1" dirty="0"/>
              <a:t>⟕</a:t>
            </a:r>
            <a:r>
              <a:rPr lang="en-US" altLang="en-US" dirty="0"/>
              <a:t> </a:t>
            </a:r>
            <a:r>
              <a:rPr lang="en-US" altLang="en-US" i="1" dirty="0" err="1"/>
              <a:t>prereq</a:t>
            </a:r>
            <a:endParaRPr lang="en-US" altLang="en-US" dirty="0"/>
          </a:p>
          <a:p>
            <a:pPr>
              <a:buNone/>
            </a:pPr>
            <a:endParaRPr lang="en-US" altLang="en-US" dirty="0"/>
          </a:p>
        </p:txBody>
      </p:sp>
      <p:pic>
        <p:nvPicPr>
          <p:cNvPr id="4" name="Picture 3"/>
          <p:cNvPicPr>
            <a:picLocks noChangeAspect="1"/>
          </p:cNvPicPr>
          <p:nvPr/>
        </p:nvPicPr>
        <p:blipFill>
          <a:blip r:embed="rId3"/>
          <a:stretch>
            <a:fillRect/>
          </a:stretch>
        </p:blipFill>
        <p:spPr>
          <a:xfrm>
            <a:off x="2569464" y="1351962"/>
            <a:ext cx="3987239" cy="905345"/>
          </a:xfrm>
          <a:prstGeom prst="rect">
            <a:avLst/>
          </a:prstGeom>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42" name="Rectangle 2"/>
          <p:cNvSpPr>
            <a:spLocks noGrp="1" noChangeArrowheads="1"/>
          </p:cNvSpPr>
          <p:nvPr>
            <p:ph type="title"/>
          </p:nvPr>
        </p:nvSpPr>
        <p:spPr/>
        <p:txBody>
          <a:bodyPr/>
          <a:lstStyle/>
          <a:p>
            <a:pPr>
              <a:defRPr/>
            </a:pPr>
            <a:r>
              <a:rPr lang="en-US" dirty="0"/>
              <a:t>Right Outer Join</a:t>
            </a:r>
            <a:endParaRPr lang="en-US" dirty="0">
              <a:ea typeface="+mj-ea"/>
            </a:endParaRPr>
          </a:p>
        </p:txBody>
      </p:sp>
      <p:sp>
        <p:nvSpPr>
          <p:cNvPr id="23555" name="Rectangle 3"/>
          <p:cNvSpPr>
            <a:spLocks noGrp="1" noChangeArrowheads="1"/>
          </p:cNvSpPr>
          <p:nvPr>
            <p:ph type="body" idx="1"/>
          </p:nvPr>
        </p:nvSpPr>
        <p:spPr>
          <a:xfrm>
            <a:off x="1719263" y="877900"/>
            <a:ext cx="5813132" cy="3657600"/>
          </a:xfrm>
        </p:spPr>
        <p:txBody>
          <a:bodyPr/>
          <a:lstStyle/>
          <a:p>
            <a:r>
              <a:rPr lang="en-US" altLang="en-US" i="1" dirty="0"/>
              <a:t>course</a:t>
            </a:r>
            <a:r>
              <a:rPr lang="en-US" altLang="en-US" dirty="0"/>
              <a:t> </a:t>
            </a:r>
            <a:r>
              <a:rPr lang="en-US" altLang="en-US" b="1" dirty="0"/>
              <a:t>natural right outer join</a:t>
            </a:r>
            <a:r>
              <a:rPr lang="en-US" altLang="en-US" dirty="0"/>
              <a:t> </a:t>
            </a:r>
            <a:r>
              <a:rPr lang="en-US" altLang="en-US" i="1" dirty="0" err="1"/>
              <a:t>prereq</a:t>
            </a:r>
            <a:endParaRPr lang="en-US" altLang="en-US" dirty="0"/>
          </a:p>
          <a:p>
            <a:endParaRPr lang="en-US" altLang="en-US" dirty="0"/>
          </a:p>
          <a:p>
            <a:endParaRPr lang="en-US" altLang="en-US" dirty="0"/>
          </a:p>
          <a:p>
            <a:endParaRPr lang="en-US" altLang="en-US" dirty="0"/>
          </a:p>
          <a:p>
            <a:endParaRPr lang="en-US" altLang="en-US" dirty="0"/>
          </a:p>
          <a:p>
            <a:endParaRPr lang="en-US" altLang="en-US" dirty="0"/>
          </a:p>
          <a:p>
            <a:pPr marL="257175" lvl="1" indent="-257175">
              <a:buClr>
                <a:srgbClr val="002060"/>
              </a:buClr>
              <a:buFont typeface="Wingdings" panose="05000000000000000000" pitchFamily="2" charset="2"/>
              <a:buChar char="§"/>
            </a:pPr>
            <a:r>
              <a:rPr lang="en-US" altLang="en-US" dirty="0"/>
              <a:t>In relational algebra:   </a:t>
            </a:r>
            <a:r>
              <a:rPr lang="en-US" altLang="en-US" i="1" dirty="0"/>
              <a:t>course </a:t>
            </a:r>
            <a:r>
              <a:rPr lang="en-IN" b="1" dirty="0">
                <a:cs typeface="Times New Roman" panose="02020603050405020304" pitchFamily="18" charset="0"/>
              </a:rPr>
              <a:t>⟖</a:t>
            </a:r>
            <a:r>
              <a:rPr lang="en-IN" dirty="0"/>
              <a:t> </a:t>
            </a:r>
            <a:r>
              <a:rPr lang="en-US" altLang="en-US" i="1" dirty="0" err="1"/>
              <a:t>prereq</a:t>
            </a:r>
            <a:endParaRPr lang="en-US" altLang="en-US" dirty="0"/>
          </a:p>
          <a:p>
            <a:pPr>
              <a:buNone/>
            </a:pPr>
            <a:endParaRPr lang="en-US" altLang="en-US" dirty="0"/>
          </a:p>
        </p:txBody>
      </p:sp>
      <p:pic>
        <p:nvPicPr>
          <p:cNvPr id="4" name="Picture 3"/>
          <p:cNvPicPr>
            <a:picLocks noChangeAspect="1"/>
          </p:cNvPicPr>
          <p:nvPr/>
        </p:nvPicPr>
        <p:blipFill>
          <a:blip r:embed="rId3"/>
          <a:stretch>
            <a:fillRect/>
          </a:stretch>
        </p:blipFill>
        <p:spPr>
          <a:xfrm>
            <a:off x="2371758" y="1339429"/>
            <a:ext cx="4083055" cy="927101"/>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42" name="Rectangle 2"/>
          <p:cNvSpPr>
            <a:spLocks noGrp="1" noChangeArrowheads="1"/>
          </p:cNvSpPr>
          <p:nvPr>
            <p:ph type="title"/>
          </p:nvPr>
        </p:nvSpPr>
        <p:spPr/>
        <p:txBody>
          <a:bodyPr/>
          <a:lstStyle/>
          <a:p>
            <a:pPr>
              <a:defRPr/>
            </a:pPr>
            <a:r>
              <a:rPr lang="en-US" dirty="0"/>
              <a:t>Full Outer Join</a:t>
            </a:r>
            <a:endParaRPr lang="en-US" dirty="0">
              <a:ea typeface="+mj-ea"/>
            </a:endParaRPr>
          </a:p>
        </p:txBody>
      </p:sp>
      <p:sp>
        <p:nvSpPr>
          <p:cNvPr id="23555" name="Rectangle 3"/>
          <p:cNvSpPr>
            <a:spLocks noGrp="1" noChangeArrowheads="1"/>
          </p:cNvSpPr>
          <p:nvPr>
            <p:ph type="body" idx="1"/>
          </p:nvPr>
        </p:nvSpPr>
        <p:spPr>
          <a:xfrm>
            <a:off x="1719263" y="877900"/>
            <a:ext cx="5813132" cy="3657600"/>
          </a:xfrm>
        </p:spPr>
        <p:txBody>
          <a:bodyPr/>
          <a:lstStyle/>
          <a:p>
            <a:r>
              <a:rPr lang="en-US" altLang="en-US" i="1" dirty="0"/>
              <a:t>course</a:t>
            </a:r>
            <a:r>
              <a:rPr lang="en-US" altLang="en-US" dirty="0"/>
              <a:t> </a:t>
            </a:r>
            <a:r>
              <a:rPr lang="en-US" altLang="en-US" b="1" dirty="0">
                <a:solidFill>
                  <a:srgbClr val="002060"/>
                </a:solidFill>
              </a:rPr>
              <a:t>natural full outer join</a:t>
            </a:r>
            <a:r>
              <a:rPr lang="en-US" altLang="en-US" dirty="0">
                <a:solidFill>
                  <a:srgbClr val="002060"/>
                </a:solidFill>
              </a:rPr>
              <a:t> </a:t>
            </a:r>
            <a:r>
              <a:rPr lang="en-US" altLang="en-US" i="1" dirty="0" err="1"/>
              <a:t>prereq</a:t>
            </a:r>
            <a:endParaRPr lang="en-US" altLang="en-US" i="1" dirty="0"/>
          </a:p>
          <a:p>
            <a:endParaRPr lang="en-US" altLang="en-US" dirty="0"/>
          </a:p>
          <a:p>
            <a:endParaRPr lang="en-US" altLang="en-US" dirty="0"/>
          </a:p>
          <a:p>
            <a:endParaRPr lang="en-US" altLang="en-US" dirty="0"/>
          </a:p>
          <a:p>
            <a:endParaRPr lang="en-US" altLang="en-US" dirty="0"/>
          </a:p>
          <a:p>
            <a:pPr>
              <a:buNone/>
            </a:pPr>
            <a:endParaRPr lang="en-US" altLang="en-US" dirty="0"/>
          </a:p>
          <a:p>
            <a:r>
              <a:rPr lang="en-US" altLang="en-US" dirty="0"/>
              <a:t>In relational algebra:   </a:t>
            </a:r>
            <a:r>
              <a:rPr lang="en-US" altLang="en-US" i="1" dirty="0"/>
              <a:t>course </a:t>
            </a:r>
            <a:r>
              <a:rPr lang="en-IN" b="1" dirty="0"/>
              <a:t>⟗</a:t>
            </a:r>
            <a:r>
              <a:rPr lang="en-US" altLang="en-US" dirty="0"/>
              <a:t> </a:t>
            </a:r>
            <a:r>
              <a:rPr lang="en-US" altLang="en-US" i="1" dirty="0" err="1"/>
              <a:t>prereq</a:t>
            </a:r>
            <a:endParaRPr lang="en-US" altLang="en-US" i="1" dirty="0"/>
          </a:p>
          <a:p>
            <a:endParaRPr lang="en-US" altLang="en-US" dirty="0"/>
          </a:p>
        </p:txBody>
      </p:sp>
      <p:pic>
        <p:nvPicPr>
          <p:cNvPr id="4" name="Picture 3"/>
          <p:cNvPicPr>
            <a:picLocks noChangeAspect="1"/>
          </p:cNvPicPr>
          <p:nvPr/>
        </p:nvPicPr>
        <p:blipFill>
          <a:blip r:embed="rId3"/>
          <a:stretch>
            <a:fillRect/>
          </a:stretch>
        </p:blipFill>
        <p:spPr>
          <a:xfrm>
            <a:off x="2425912" y="1273719"/>
            <a:ext cx="3784775" cy="1035957"/>
          </a:xfrm>
          <a:prstGeom prst="rect">
            <a:avLst/>
          </a:prstGeom>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5634" name="Rectangle 2"/>
          <p:cNvSpPr>
            <a:spLocks noGrp="1" noChangeArrowheads="1"/>
          </p:cNvSpPr>
          <p:nvPr>
            <p:ph type="title"/>
          </p:nvPr>
        </p:nvSpPr>
        <p:spPr/>
        <p:txBody>
          <a:bodyPr/>
          <a:lstStyle/>
          <a:p>
            <a:pPr>
              <a:defRPr/>
            </a:pPr>
            <a:r>
              <a:rPr lang="en-US" dirty="0">
                <a:ea typeface="+mj-ea"/>
              </a:rPr>
              <a:t>Joined Types and Conditions</a:t>
            </a:r>
          </a:p>
        </p:txBody>
      </p:sp>
      <p:sp>
        <p:nvSpPr>
          <p:cNvPr id="31747" name="Rectangle 3"/>
          <p:cNvSpPr>
            <a:spLocks noGrp="1" noChangeArrowheads="1"/>
          </p:cNvSpPr>
          <p:nvPr>
            <p:ph type="body" idx="1"/>
          </p:nvPr>
        </p:nvSpPr>
        <p:spPr>
          <a:xfrm>
            <a:off x="1719264" y="829866"/>
            <a:ext cx="5577649" cy="1684734"/>
          </a:xfrm>
        </p:spPr>
        <p:txBody>
          <a:bodyPr/>
          <a:lstStyle/>
          <a:p>
            <a:r>
              <a:rPr lang="en-US" altLang="en-US" b="1" dirty="0">
                <a:solidFill>
                  <a:srgbClr val="002060"/>
                </a:solidFill>
              </a:rPr>
              <a:t>Join operations</a:t>
            </a:r>
            <a:r>
              <a:rPr lang="en-US" altLang="en-US" dirty="0">
                <a:solidFill>
                  <a:srgbClr val="002060"/>
                </a:solidFill>
              </a:rPr>
              <a:t> </a:t>
            </a:r>
            <a:r>
              <a:rPr lang="en-US" altLang="en-US" dirty="0"/>
              <a:t>take two relations and return as a result another relation.</a:t>
            </a:r>
          </a:p>
          <a:p>
            <a:r>
              <a:rPr lang="en-US" altLang="en-US" dirty="0"/>
              <a:t>These additional operations are typically used as subquery expressions in the </a:t>
            </a:r>
            <a:r>
              <a:rPr lang="en-US" altLang="en-US" b="1" dirty="0"/>
              <a:t>from </a:t>
            </a:r>
            <a:r>
              <a:rPr lang="en-US" altLang="en-US" dirty="0"/>
              <a:t>clause</a:t>
            </a:r>
          </a:p>
          <a:p>
            <a:r>
              <a:rPr lang="en-US" altLang="en-US" b="1" dirty="0">
                <a:solidFill>
                  <a:srgbClr val="002060"/>
                </a:solidFill>
              </a:rPr>
              <a:t>Join condition</a:t>
            </a:r>
            <a:r>
              <a:rPr lang="en-US" altLang="en-US" dirty="0">
                <a:solidFill>
                  <a:srgbClr val="002060"/>
                </a:solidFill>
              </a:rPr>
              <a:t> </a:t>
            </a:r>
            <a:r>
              <a:rPr lang="en-US" altLang="en-US" dirty="0"/>
              <a:t>– defines which tuples in the two relations match.</a:t>
            </a:r>
          </a:p>
          <a:p>
            <a:r>
              <a:rPr lang="en-US" altLang="en-US" b="1" dirty="0">
                <a:solidFill>
                  <a:srgbClr val="002060"/>
                </a:solidFill>
              </a:rPr>
              <a:t>Join type</a:t>
            </a:r>
            <a:r>
              <a:rPr lang="en-US" altLang="en-US" dirty="0">
                <a:solidFill>
                  <a:srgbClr val="002060"/>
                </a:solidFill>
              </a:rPr>
              <a:t> </a:t>
            </a:r>
            <a:r>
              <a:rPr lang="en-US" altLang="en-US" dirty="0"/>
              <a:t>– defines how tuples in each relation that do not match any tuple in the other relation (based on the join condition) are treated.</a:t>
            </a:r>
          </a:p>
        </p:txBody>
      </p:sp>
      <p:pic>
        <p:nvPicPr>
          <p:cNvPr id="1026" name="Picture 2" descr="C:\Users\as668\Desktop\4_07.jpg"/>
          <p:cNvPicPr>
            <a:picLocks noChangeAspect="1" noChangeArrowheads="1"/>
          </p:cNvPicPr>
          <p:nvPr/>
        </p:nvPicPr>
        <p:blipFill>
          <a:blip r:embed="rId3"/>
          <a:srcRect/>
          <a:stretch>
            <a:fillRect/>
          </a:stretch>
        </p:blipFill>
        <p:spPr bwMode="auto">
          <a:xfrm>
            <a:off x="2347752" y="2578608"/>
            <a:ext cx="3630236" cy="1025088"/>
          </a:xfrm>
          <a:prstGeom prst="rect">
            <a:avLst/>
          </a:prstGeom>
          <a:noFill/>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42" name="Rectangle 2"/>
          <p:cNvSpPr>
            <a:spLocks noGrp="1" noChangeArrowheads="1"/>
          </p:cNvSpPr>
          <p:nvPr>
            <p:ph type="title"/>
          </p:nvPr>
        </p:nvSpPr>
        <p:spPr/>
        <p:txBody>
          <a:bodyPr/>
          <a:lstStyle/>
          <a:p>
            <a:pPr>
              <a:defRPr/>
            </a:pPr>
            <a:r>
              <a:rPr lang="en-US" altLang="en-US" dirty="0">
                <a:effectLst>
                  <a:outerShdw blurRad="38100" dist="38100" dir="2700000" algn="tl">
                    <a:srgbClr val="C0C0C0"/>
                  </a:outerShdw>
                </a:effectLst>
              </a:rPr>
              <a:t>Joined Relations – Examples</a:t>
            </a:r>
            <a:endParaRPr lang="en-US" dirty="0">
              <a:ea typeface="+mj-ea"/>
            </a:endParaRPr>
          </a:p>
        </p:txBody>
      </p:sp>
      <p:sp>
        <p:nvSpPr>
          <p:cNvPr id="23555" name="Rectangle 3"/>
          <p:cNvSpPr>
            <a:spLocks noGrp="1" noChangeArrowheads="1"/>
          </p:cNvSpPr>
          <p:nvPr>
            <p:ph type="body" idx="1"/>
          </p:nvPr>
        </p:nvSpPr>
        <p:spPr>
          <a:xfrm>
            <a:off x="1719263" y="877900"/>
            <a:ext cx="5813132" cy="3657600"/>
          </a:xfrm>
        </p:spPr>
        <p:txBody>
          <a:bodyPr/>
          <a:lstStyle/>
          <a:p>
            <a:r>
              <a:rPr lang="en-US" altLang="en-US" i="1" dirty="0"/>
              <a:t>course</a:t>
            </a:r>
            <a:r>
              <a:rPr lang="en-US" altLang="en-US" b="1" dirty="0"/>
              <a:t> natural right outer join </a:t>
            </a:r>
            <a:r>
              <a:rPr lang="en-US" altLang="en-US" i="1" dirty="0" err="1"/>
              <a:t>prereq</a:t>
            </a:r>
            <a:endParaRPr lang="en-US" altLang="en-US" b="1" dirty="0"/>
          </a:p>
          <a:p>
            <a:endParaRPr lang="en-US" altLang="en-US" dirty="0"/>
          </a:p>
          <a:p>
            <a:endParaRPr lang="en-US" altLang="en-US" dirty="0"/>
          </a:p>
          <a:p>
            <a:endParaRPr lang="en-US" altLang="en-US" dirty="0"/>
          </a:p>
          <a:p>
            <a:pPr>
              <a:buNone/>
            </a:pPr>
            <a:endParaRPr lang="en-US" altLang="en-US" dirty="0"/>
          </a:p>
          <a:p>
            <a:r>
              <a:rPr lang="en-US" altLang="en-US" i="1" dirty="0"/>
              <a:t>course</a:t>
            </a:r>
            <a:r>
              <a:rPr lang="en-US" altLang="en-US" b="1" dirty="0"/>
              <a:t> full outer join </a:t>
            </a:r>
            <a:r>
              <a:rPr lang="en-US" altLang="en-US" i="1" dirty="0" err="1"/>
              <a:t>prereq</a:t>
            </a:r>
            <a:r>
              <a:rPr lang="en-US" altLang="en-US" i="1" dirty="0"/>
              <a:t> </a:t>
            </a:r>
            <a:r>
              <a:rPr lang="en-US" altLang="en-US" b="1" dirty="0"/>
              <a:t>using </a:t>
            </a:r>
            <a:r>
              <a:rPr lang="en-US" altLang="en-US" dirty="0"/>
              <a:t>(</a:t>
            </a:r>
            <a:r>
              <a:rPr lang="en-US" altLang="en-US" i="1" dirty="0" err="1"/>
              <a:t>course_id</a:t>
            </a:r>
            <a:r>
              <a:rPr lang="en-US" altLang="en-US" dirty="0"/>
              <a:t>)</a:t>
            </a:r>
          </a:p>
          <a:p>
            <a:endParaRPr lang="en-US" altLang="en-US" dirty="0"/>
          </a:p>
          <a:p>
            <a:endParaRPr lang="en-US" altLang="en-US" dirty="0"/>
          </a:p>
          <a:p>
            <a:endParaRPr lang="en-US" altLang="en-US" dirty="0"/>
          </a:p>
        </p:txBody>
      </p:sp>
      <p:pic>
        <p:nvPicPr>
          <p:cNvPr id="4" name="Picture 3"/>
          <p:cNvPicPr>
            <a:picLocks noChangeAspect="1"/>
          </p:cNvPicPr>
          <p:nvPr/>
        </p:nvPicPr>
        <p:blipFill>
          <a:blip r:embed="rId3"/>
          <a:stretch>
            <a:fillRect/>
          </a:stretch>
        </p:blipFill>
        <p:spPr>
          <a:xfrm>
            <a:off x="3017520" y="1240445"/>
            <a:ext cx="3554754" cy="851372"/>
          </a:xfrm>
          <a:prstGeom prst="rect">
            <a:avLst/>
          </a:prstGeom>
        </p:spPr>
      </p:pic>
      <p:pic>
        <p:nvPicPr>
          <p:cNvPr id="5" name="Picture 4"/>
          <p:cNvPicPr>
            <a:picLocks noChangeAspect="1"/>
          </p:cNvPicPr>
          <p:nvPr/>
        </p:nvPicPr>
        <p:blipFill>
          <a:blip r:embed="rId4"/>
          <a:stretch>
            <a:fillRect/>
          </a:stretch>
        </p:blipFill>
        <p:spPr>
          <a:xfrm>
            <a:off x="3081528" y="2586643"/>
            <a:ext cx="3348069" cy="966989"/>
          </a:xfrm>
          <a:prstGeom prst="rect">
            <a:avLst/>
          </a:prstGeom>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42" name="Rectangle 2"/>
          <p:cNvSpPr>
            <a:spLocks noGrp="1" noChangeArrowheads="1"/>
          </p:cNvSpPr>
          <p:nvPr>
            <p:ph type="title"/>
          </p:nvPr>
        </p:nvSpPr>
        <p:spPr/>
        <p:txBody>
          <a:bodyPr/>
          <a:lstStyle/>
          <a:p>
            <a:pPr>
              <a:defRPr/>
            </a:pPr>
            <a:r>
              <a:rPr lang="en-US" altLang="en-US" dirty="0">
                <a:effectLst>
                  <a:outerShdw blurRad="38100" dist="38100" dir="2700000" algn="tl">
                    <a:srgbClr val="C0C0C0"/>
                  </a:outerShdw>
                </a:effectLst>
              </a:rPr>
              <a:t>Joined Relations – Examples </a:t>
            </a:r>
            <a:endParaRPr lang="en-US" dirty="0">
              <a:ea typeface="+mj-ea"/>
            </a:endParaRPr>
          </a:p>
        </p:txBody>
      </p:sp>
      <p:sp>
        <p:nvSpPr>
          <p:cNvPr id="23555" name="Rectangle 3"/>
          <p:cNvSpPr>
            <a:spLocks noGrp="1" noChangeArrowheads="1"/>
          </p:cNvSpPr>
          <p:nvPr>
            <p:ph type="body" idx="1"/>
          </p:nvPr>
        </p:nvSpPr>
        <p:spPr>
          <a:xfrm>
            <a:off x="1719263" y="877900"/>
            <a:ext cx="5813132" cy="3657600"/>
          </a:xfrm>
        </p:spPr>
        <p:txBody>
          <a:bodyPr/>
          <a:lstStyle/>
          <a:p>
            <a:r>
              <a:rPr lang="en-US" altLang="en-US" i="1" dirty="0"/>
              <a:t>course </a:t>
            </a:r>
            <a:r>
              <a:rPr lang="en-US" altLang="en-US" b="1" dirty="0"/>
              <a:t>inner join </a:t>
            </a:r>
            <a:r>
              <a:rPr lang="en-US" altLang="en-US" i="1" dirty="0" err="1"/>
              <a:t>prereq</a:t>
            </a:r>
            <a:r>
              <a:rPr lang="en-US" altLang="en-US" i="1" dirty="0"/>
              <a:t> </a:t>
            </a:r>
            <a:r>
              <a:rPr lang="en-US" altLang="en-US" b="1" dirty="0"/>
              <a:t>on</a:t>
            </a:r>
            <a:br>
              <a:rPr lang="en-US" altLang="en-US" b="1" dirty="0"/>
            </a:br>
            <a:r>
              <a:rPr lang="en-US" altLang="en-US" i="1" dirty="0" err="1"/>
              <a:t>course.course_id</a:t>
            </a:r>
            <a:r>
              <a:rPr lang="en-US" altLang="en-US" i="1" dirty="0"/>
              <a:t> = </a:t>
            </a:r>
            <a:r>
              <a:rPr lang="en-US" altLang="en-US" i="1" dirty="0" err="1"/>
              <a:t>prereq.course_id</a:t>
            </a:r>
            <a:endParaRPr lang="en-US" altLang="en-US" i="1" dirty="0"/>
          </a:p>
          <a:p>
            <a:endParaRPr lang="en-US" altLang="en-US" dirty="0"/>
          </a:p>
          <a:p>
            <a:endParaRPr lang="en-US" altLang="en-US" dirty="0"/>
          </a:p>
          <a:p>
            <a:pPr>
              <a:buNone/>
            </a:pPr>
            <a:endParaRPr lang="en-US" altLang="en-US" dirty="0"/>
          </a:p>
          <a:p>
            <a:r>
              <a:rPr lang="en-US" altLang="en-US" dirty="0"/>
              <a:t>What is the difference between the above, and a natural join? </a:t>
            </a:r>
          </a:p>
          <a:p>
            <a:r>
              <a:rPr lang="en-US" altLang="en-US" i="1" dirty="0"/>
              <a:t>course </a:t>
            </a:r>
            <a:r>
              <a:rPr lang="en-US" altLang="en-US" b="1" dirty="0"/>
              <a:t>left outer join</a:t>
            </a:r>
            <a:r>
              <a:rPr lang="en-US" altLang="en-US" i="1" dirty="0"/>
              <a:t> </a:t>
            </a:r>
            <a:r>
              <a:rPr lang="en-US" altLang="en-US" i="1" dirty="0" err="1"/>
              <a:t>prereq</a:t>
            </a:r>
            <a:r>
              <a:rPr lang="en-US" altLang="en-US" i="1" dirty="0"/>
              <a:t> </a:t>
            </a:r>
            <a:r>
              <a:rPr lang="en-US" altLang="en-US" b="1" dirty="0"/>
              <a:t>on</a:t>
            </a:r>
            <a:br>
              <a:rPr lang="en-US" altLang="en-US" i="1" dirty="0"/>
            </a:br>
            <a:r>
              <a:rPr lang="en-US" altLang="en-US" i="1" dirty="0" err="1"/>
              <a:t>course.course_id</a:t>
            </a:r>
            <a:r>
              <a:rPr lang="en-US" altLang="en-US" i="1" dirty="0"/>
              <a:t> = </a:t>
            </a:r>
            <a:r>
              <a:rPr lang="en-US" altLang="en-US" i="1" dirty="0" err="1"/>
              <a:t>prereq.course_id</a:t>
            </a:r>
            <a:endParaRPr lang="en-US" altLang="en-US" i="1" dirty="0"/>
          </a:p>
          <a:p>
            <a:pPr>
              <a:buNone/>
            </a:pPr>
            <a:r>
              <a:rPr lang="en-US" altLang="en-US" dirty="0"/>
              <a:t> </a:t>
            </a:r>
          </a:p>
        </p:txBody>
      </p:sp>
      <p:pic>
        <p:nvPicPr>
          <p:cNvPr id="5" name="Picture 4"/>
          <p:cNvPicPr>
            <a:picLocks noChangeAspect="1"/>
          </p:cNvPicPr>
          <p:nvPr/>
        </p:nvPicPr>
        <p:blipFill>
          <a:blip r:embed="rId3"/>
          <a:stretch>
            <a:fillRect/>
          </a:stretch>
        </p:blipFill>
        <p:spPr>
          <a:xfrm>
            <a:off x="2668547" y="1441804"/>
            <a:ext cx="4143162" cy="621743"/>
          </a:xfrm>
          <a:prstGeom prst="rect">
            <a:avLst/>
          </a:prstGeom>
        </p:spPr>
      </p:pic>
      <p:pic>
        <p:nvPicPr>
          <p:cNvPr id="6" name="Picture 5"/>
          <p:cNvPicPr>
            <a:picLocks noChangeAspect="1"/>
          </p:cNvPicPr>
          <p:nvPr/>
        </p:nvPicPr>
        <p:blipFill>
          <a:blip r:embed="rId4"/>
          <a:stretch>
            <a:fillRect/>
          </a:stretch>
        </p:blipFill>
        <p:spPr>
          <a:xfrm>
            <a:off x="2743200" y="3070219"/>
            <a:ext cx="4112367" cy="771401"/>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7176E4D-D04A-4354-E8E0-6CB890C4094B}"/>
              </a:ext>
            </a:extLst>
          </p:cNvPr>
          <p:cNvSpPr>
            <a:spLocks noGrp="1"/>
          </p:cNvSpPr>
          <p:nvPr>
            <p:ph idx="1"/>
          </p:nvPr>
        </p:nvSpPr>
        <p:spPr/>
        <p:txBody>
          <a:bodyPr/>
          <a:lstStyle/>
          <a:p>
            <a:r>
              <a:rPr lang="en-US" sz="1600" dirty="0"/>
              <a:t>Homework assignments:</a:t>
            </a:r>
          </a:p>
          <a:p>
            <a:pPr lvl="1"/>
            <a:r>
              <a:rPr lang="en-US" sz="1400" dirty="0"/>
              <a:t>I have been struggling with defining the homework assignments.</a:t>
            </a:r>
          </a:p>
          <a:p>
            <a:pPr lvl="2"/>
            <a:r>
              <a:rPr lang="en-US" sz="1200" dirty="0"/>
              <a:t>The initial cadence caused me to define homework assignments that contained</a:t>
            </a:r>
            <a:br>
              <a:rPr lang="en-US" sz="1200" dirty="0"/>
            </a:br>
            <a:r>
              <a:rPr lang="en-US" sz="1200" dirty="0"/>
              <a:t>questions on material from the next lecture. That is, the homework focused on</a:t>
            </a:r>
            <a:br>
              <a:rPr lang="en-US" sz="1200" dirty="0"/>
            </a:br>
            <a:r>
              <a:rPr lang="en-US" sz="1200" dirty="0"/>
              <a:t>content from two lectures, one of which we had not had.</a:t>
            </a:r>
          </a:p>
          <a:p>
            <a:pPr lvl="2"/>
            <a:r>
              <a:rPr lang="en-US" sz="1200" dirty="0"/>
              <a:t>This mismatch caused the whacky 1A and 1B cadence.</a:t>
            </a:r>
          </a:p>
          <a:p>
            <a:pPr lvl="1"/>
            <a:r>
              <a:rPr lang="en-US" sz="1400" dirty="0"/>
              <a:t>I am going to slightly modify the cadence and schedule.</a:t>
            </a:r>
          </a:p>
          <a:p>
            <a:pPr lvl="2"/>
            <a:r>
              <a:rPr lang="en-US" sz="1200" dirty="0"/>
              <a:t>Homework assignments will be every two weeks.</a:t>
            </a:r>
          </a:p>
          <a:p>
            <a:pPr lvl="2"/>
            <a:r>
              <a:rPr lang="en-US" sz="1200" dirty="0"/>
              <a:t>The assignment will contain questions only on material covered in lectures.</a:t>
            </a:r>
          </a:p>
          <a:p>
            <a:pPr lvl="1"/>
            <a:r>
              <a:rPr lang="en-US" sz="1400" dirty="0"/>
              <a:t>I will republish the schedule over the weekend.</a:t>
            </a:r>
          </a:p>
          <a:p>
            <a:r>
              <a:rPr lang="en-US" sz="1600" dirty="0"/>
              <a:t>Final exam date:</a:t>
            </a:r>
          </a:p>
          <a:p>
            <a:pPr lvl="1"/>
            <a:r>
              <a:rPr lang="en-US" sz="1400" dirty="0"/>
              <a:t>The first day of class, I stated that the final exam would be the date of the last lecture (2025-MAY-02).</a:t>
            </a:r>
          </a:p>
          <a:p>
            <a:pPr lvl="1"/>
            <a:r>
              <a:rPr lang="en-US" sz="1400" dirty="0"/>
              <a:t>You lose the the “study days,” unfortunately.</a:t>
            </a:r>
          </a:p>
          <a:p>
            <a:pPr lvl="1"/>
            <a:r>
              <a:rPr lang="en-US" sz="1400" dirty="0"/>
              <a:t>I put a poll on Ed discussions to get a sense of student preference on a final the last day of class/last lecture versus holding the exam at the registrar assigned time of finals week.</a:t>
            </a:r>
          </a:p>
          <a:p>
            <a:pPr lvl="1"/>
            <a:r>
              <a:rPr lang="en-US" sz="1400" dirty="0"/>
              <a:t>Based on the results, I may suggest a change but accommodate students that have booked conflicts.</a:t>
            </a:r>
          </a:p>
          <a:p>
            <a:pPr lvl="1"/>
            <a:endParaRPr lang="en-US" sz="1400" dirty="0"/>
          </a:p>
        </p:txBody>
      </p:sp>
      <p:sp>
        <p:nvSpPr>
          <p:cNvPr id="3" name="Title 2">
            <a:extLst>
              <a:ext uri="{FF2B5EF4-FFF2-40B4-BE49-F238E27FC236}">
                <a16:creationId xmlns:a16="http://schemas.microsoft.com/office/drawing/2014/main" id="{27CAC387-BE61-BD58-534A-83249D87EB15}"/>
              </a:ext>
            </a:extLst>
          </p:cNvPr>
          <p:cNvSpPr>
            <a:spLocks noGrp="1"/>
          </p:cNvSpPr>
          <p:nvPr>
            <p:ph type="title"/>
          </p:nvPr>
        </p:nvSpPr>
        <p:spPr/>
        <p:txBody>
          <a:bodyPr/>
          <a:lstStyle/>
          <a:p>
            <a:r>
              <a:rPr lang="en-US" dirty="0"/>
              <a:t>Course Updates</a:t>
            </a:r>
          </a:p>
        </p:txBody>
      </p:sp>
    </p:spTree>
    <p:extLst>
      <p:ext uri="{BB962C8B-B14F-4D97-AF65-F5344CB8AC3E}">
        <p14:creationId xmlns:p14="http://schemas.microsoft.com/office/powerpoint/2010/main" val="94303940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42" name="Rectangle 2"/>
          <p:cNvSpPr>
            <a:spLocks noGrp="1" noChangeArrowheads="1"/>
          </p:cNvSpPr>
          <p:nvPr>
            <p:ph type="title"/>
          </p:nvPr>
        </p:nvSpPr>
        <p:spPr/>
        <p:txBody>
          <a:bodyPr/>
          <a:lstStyle/>
          <a:p>
            <a:pPr>
              <a:defRPr/>
            </a:pPr>
            <a:r>
              <a:rPr lang="en-US" altLang="en-US" dirty="0">
                <a:effectLst>
                  <a:outerShdw blurRad="38100" dist="38100" dir="2700000" algn="tl">
                    <a:srgbClr val="C0C0C0"/>
                  </a:outerShdw>
                </a:effectLst>
              </a:rPr>
              <a:t>Joined Relations – Examples</a:t>
            </a:r>
            <a:endParaRPr lang="en-US" dirty="0">
              <a:ea typeface="+mj-ea"/>
            </a:endParaRPr>
          </a:p>
        </p:txBody>
      </p:sp>
      <p:sp>
        <p:nvSpPr>
          <p:cNvPr id="23555" name="Rectangle 3"/>
          <p:cNvSpPr>
            <a:spLocks noGrp="1" noChangeArrowheads="1"/>
          </p:cNvSpPr>
          <p:nvPr>
            <p:ph type="body" idx="1"/>
          </p:nvPr>
        </p:nvSpPr>
        <p:spPr>
          <a:xfrm>
            <a:off x="1719263" y="877900"/>
            <a:ext cx="5813132" cy="3657600"/>
          </a:xfrm>
        </p:spPr>
        <p:txBody>
          <a:bodyPr/>
          <a:lstStyle/>
          <a:p>
            <a:r>
              <a:rPr lang="en-US" altLang="en-US" i="1" dirty="0"/>
              <a:t>course</a:t>
            </a:r>
            <a:r>
              <a:rPr lang="en-US" altLang="en-US" b="1" dirty="0"/>
              <a:t> natural right outer join </a:t>
            </a:r>
            <a:r>
              <a:rPr lang="en-US" altLang="en-US" i="1" dirty="0" err="1"/>
              <a:t>prereq</a:t>
            </a:r>
            <a:endParaRPr lang="en-US" altLang="en-US" b="1" dirty="0"/>
          </a:p>
          <a:p>
            <a:endParaRPr lang="en-US" altLang="en-US" dirty="0"/>
          </a:p>
          <a:p>
            <a:endParaRPr lang="en-US" altLang="en-US" dirty="0"/>
          </a:p>
          <a:p>
            <a:endParaRPr lang="en-US" altLang="en-US" dirty="0"/>
          </a:p>
          <a:p>
            <a:pPr>
              <a:buNone/>
            </a:pPr>
            <a:endParaRPr lang="en-US" altLang="en-US" dirty="0"/>
          </a:p>
          <a:p>
            <a:r>
              <a:rPr lang="en-US" altLang="en-US" i="1" dirty="0"/>
              <a:t>course</a:t>
            </a:r>
            <a:r>
              <a:rPr lang="en-US" altLang="en-US" b="1" dirty="0"/>
              <a:t> full outer join </a:t>
            </a:r>
            <a:r>
              <a:rPr lang="en-US" altLang="en-US" i="1" dirty="0" err="1"/>
              <a:t>prereq</a:t>
            </a:r>
            <a:r>
              <a:rPr lang="en-US" altLang="en-US" i="1" dirty="0"/>
              <a:t> </a:t>
            </a:r>
            <a:r>
              <a:rPr lang="en-US" altLang="en-US" b="1" dirty="0"/>
              <a:t>using </a:t>
            </a:r>
            <a:r>
              <a:rPr lang="en-US" altLang="en-US" dirty="0"/>
              <a:t>(</a:t>
            </a:r>
            <a:r>
              <a:rPr lang="en-US" altLang="en-US" i="1" dirty="0" err="1"/>
              <a:t>course_id</a:t>
            </a:r>
            <a:r>
              <a:rPr lang="en-US" altLang="en-US" dirty="0"/>
              <a:t>)</a:t>
            </a:r>
          </a:p>
          <a:p>
            <a:endParaRPr lang="en-US" altLang="en-US" dirty="0"/>
          </a:p>
        </p:txBody>
      </p:sp>
      <p:pic>
        <p:nvPicPr>
          <p:cNvPr id="4" name="Picture 3"/>
          <p:cNvPicPr>
            <a:picLocks noChangeAspect="1"/>
          </p:cNvPicPr>
          <p:nvPr/>
        </p:nvPicPr>
        <p:blipFill>
          <a:blip r:embed="rId3"/>
          <a:stretch>
            <a:fillRect/>
          </a:stretch>
        </p:blipFill>
        <p:spPr>
          <a:xfrm>
            <a:off x="2990088" y="1242323"/>
            <a:ext cx="3571179" cy="855306"/>
          </a:xfrm>
          <a:prstGeom prst="rect">
            <a:avLst/>
          </a:prstGeom>
        </p:spPr>
      </p:pic>
      <p:pic>
        <p:nvPicPr>
          <p:cNvPr id="5" name="Picture 4"/>
          <p:cNvPicPr>
            <a:picLocks noChangeAspect="1"/>
          </p:cNvPicPr>
          <p:nvPr/>
        </p:nvPicPr>
        <p:blipFill>
          <a:blip r:embed="rId4"/>
          <a:stretch>
            <a:fillRect/>
          </a:stretch>
        </p:blipFill>
        <p:spPr>
          <a:xfrm>
            <a:off x="3081528" y="2649770"/>
            <a:ext cx="3398993" cy="981697"/>
          </a:xfrm>
          <a:prstGeom prst="rect">
            <a:avLst/>
          </a:prstGeom>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62BE46-A4C6-FE51-407D-D7D5A662952E}"/>
            </a:ext>
          </a:extLst>
        </p:cNvPr>
        <p:cNvGrpSpPr/>
        <p:nvPr/>
      </p:nvGrpSpPr>
      <p:grpSpPr>
        <a:xfrm>
          <a:off x="0" y="0"/>
          <a:ext cx="0" cy="0"/>
          <a:chOff x="0" y="0"/>
          <a:chExt cx="0" cy="0"/>
        </a:xfrm>
      </p:grpSpPr>
      <p:sp>
        <p:nvSpPr>
          <p:cNvPr id="7" name="Rectangle 6">
            <a:extLst>
              <a:ext uri="{FF2B5EF4-FFF2-40B4-BE49-F238E27FC236}">
                <a16:creationId xmlns:a16="http://schemas.microsoft.com/office/drawing/2014/main" id="{6106930F-F34C-54A7-BAF8-C6070FD8EDF6}"/>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a:extLst>
              <a:ext uri="{FF2B5EF4-FFF2-40B4-BE49-F238E27FC236}">
                <a16:creationId xmlns:a16="http://schemas.microsoft.com/office/drawing/2014/main" id="{0F93B1F6-A445-6EDA-3123-41610AC0433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a:extLst>
              <a:ext uri="{FF2B5EF4-FFF2-40B4-BE49-F238E27FC236}">
                <a16:creationId xmlns:a16="http://schemas.microsoft.com/office/drawing/2014/main" id="{D6D68A62-48A1-2128-3759-70DD7B04F97C}"/>
              </a:ext>
            </a:extLst>
          </p:cNvPr>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Introduction</a:t>
            </a:r>
            <a:endParaRPr kumimoji="0" lang="en-US" altLang="en-US" sz="16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3" name="Rectangle 2">
            <a:extLst>
              <a:ext uri="{FF2B5EF4-FFF2-40B4-BE49-F238E27FC236}">
                <a16:creationId xmlns:a16="http://schemas.microsoft.com/office/drawing/2014/main" id="{291FE700-7274-ED5A-765D-720B4B070E58}"/>
              </a:ext>
            </a:extLst>
          </p:cNvPr>
          <p:cNvSpPr/>
          <p:nvPr/>
        </p:nvSpPr>
        <p:spPr>
          <a:xfrm>
            <a:off x="0" y="438150"/>
            <a:ext cx="9144000" cy="4248150"/>
          </a:xfrm>
          <a:prstGeom prst="rect">
            <a:avLst/>
          </a:prstGeom>
          <a:solidFill>
            <a:schemeClr val="tx1">
              <a:lumMod val="50000"/>
              <a:lumOff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Calibri"/>
                <a:ea typeface="+mn-ea"/>
                <a:cs typeface="+mn-cs"/>
              </a:rPr>
              <a:t>More Fun with </a:t>
            </a:r>
            <a:r>
              <a:rPr kumimoji="0" lang="en-US" sz="3600" b="0" i="0" u="none" strike="noStrike" kern="1200" cap="none" spc="0" normalizeH="0" baseline="0" noProof="0" dirty="0" err="1">
                <a:ln>
                  <a:noFill/>
                </a:ln>
                <a:solidFill>
                  <a:prstClr val="black"/>
                </a:solidFill>
                <a:effectLst/>
                <a:uLnTx/>
                <a:uFillTx/>
                <a:latin typeface="Calibri"/>
                <a:ea typeface="+mn-ea"/>
                <a:cs typeface="+mn-cs"/>
              </a:rPr>
              <a:t>Subqueris</a:t>
            </a:r>
            <a:endParaRPr kumimoji="0" lang="en-US" sz="3600" b="0" i="0" u="none" strike="noStrike" kern="1200" cap="none" spc="0" normalizeH="0" baseline="0" noProof="0" dirty="0">
              <a:ln>
                <a:noFill/>
              </a:ln>
              <a:solidFill>
                <a:prstClr val="black"/>
              </a:solidFill>
              <a:effectLst/>
              <a:uLnTx/>
              <a:uFillTx/>
              <a:latin typeface="Calibri"/>
              <a:ea typeface="+mn-ea"/>
              <a:cs typeface="+mn-cs"/>
            </a:endParaRPr>
          </a:p>
        </p:txBody>
      </p:sp>
      <p:sp>
        <p:nvSpPr>
          <p:cNvPr id="4" name="TextBox 9">
            <a:extLst>
              <a:ext uri="{FF2B5EF4-FFF2-40B4-BE49-F238E27FC236}">
                <a16:creationId xmlns:a16="http://schemas.microsoft.com/office/drawing/2014/main" id="{DE6F63D2-0C64-6618-3F2B-A88B934D77CC}"/>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61</a:t>
            </a:fld>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COMS W4111_002_2025_1: Lecture 4: ER(3), Relational(3), SQL(3)			© Donald F. Ferguson, 2024</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73220866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PhAnim="0">
  <p:cSld>
    <p:spTree>
      <p:nvGrpSpPr>
        <p:cNvPr id="1" name="">
          <a:extLst>
            <a:ext uri="{FF2B5EF4-FFF2-40B4-BE49-F238E27FC236}">
              <a16:creationId xmlns:a16="http://schemas.microsoft.com/office/drawing/2014/main" id="{0612BA65-D68D-4096-D9F9-893ECBDC1566}"/>
            </a:ext>
          </a:extLst>
        </p:cNvPr>
        <p:cNvGrpSpPr/>
        <p:nvPr/>
      </p:nvGrpSpPr>
      <p:grpSpPr>
        <a:xfrm>
          <a:off x="0" y="0"/>
          <a:ext cx="0" cy="0"/>
          <a:chOff x="0" y="0"/>
          <a:chExt cx="0" cy="0"/>
        </a:xfrm>
      </p:grpSpPr>
      <p:sp>
        <p:nvSpPr>
          <p:cNvPr id="443394" name="Rectangle 2">
            <a:extLst>
              <a:ext uri="{FF2B5EF4-FFF2-40B4-BE49-F238E27FC236}">
                <a16:creationId xmlns:a16="http://schemas.microsoft.com/office/drawing/2014/main" id="{75C3F72F-836A-5CAB-D205-DD5DBAA05D66}"/>
              </a:ext>
            </a:extLst>
          </p:cNvPr>
          <p:cNvSpPr>
            <a:spLocks noGrp="1" noChangeArrowheads="1"/>
          </p:cNvSpPr>
          <p:nvPr>
            <p:ph type="title"/>
          </p:nvPr>
        </p:nvSpPr>
        <p:spPr>
          <a:xfrm>
            <a:off x="1557338" y="107156"/>
            <a:ext cx="6057900" cy="457200"/>
          </a:xfrm>
        </p:spPr>
        <p:txBody>
          <a:bodyPr/>
          <a:lstStyle/>
          <a:p>
            <a:r>
              <a:rPr lang="en-US" altLang="en-US" dirty="0"/>
              <a:t>Set Comparison – </a:t>
            </a:r>
            <a:r>
              <a:rPr lang="ja-JP" altLang="en-US" dirty="0"/>
              <a:t>“</a:t>
            </a:r>
            <a:r>
              <a:rPr lang="en-US" altLang="ja-JP" dirty="0"/>
              <a:t>some</a:t>
            </a:r>
            <a:r>
              <a:rPr lang="ja-JP" altLang="en-US" dirty="0"/>
              <a:t>”</a:t>
            </a:r>
            <a:r>
              <a:rPr lang="en-US" altLang="ja-JP" dirty="0"/>
              <a:t> Clause</a:t>
            </a:r>
            <a:endParaRPr lang="en-US" altLang="en-US" dirty="0"/>
          </a:p>
        </p:txBody>
      </p:sp>
      <p:sp>
        <p:nvSpPr>
          <p:cNvPr id="51202" name="Rectangle 3">
            <a:extLst>
              <a:ext uri="{FF2B5EF4-FFF2-40B4-BE49-F238E27FC236}">
                <a16:creationId xmlns:a16="http://schemas.microsoft.com/office/drawing/2014/main" id="{1C9A1FF0-C0D5-E3AF-D7C2-66FBF3F1605D}"/>
              </a:ext>
            </a:extLst>
          </p:cNvPr>
          <p:cNvSpPr>
            <a:spLocks noGrp="1" noChangeArrowheads="1"/>
          </p:cNvSpPr>
          <p:nvPr>
            <p:ph type="body" idx="1"/>
          </p:nvPr>
        </p:nvSpPr>
        <p:spPr>
          <a:xfrm>
            <a:off x="1715610" y="829865"/>
            <a:ext cx="5538179" cy="3151869"/>
          </a:xfrm>
        </p:spPr>
        <p:txBody>
          <a:bodyPr/>
          <a:lstStyle/>
          <a:p>
            <a:pPr defTabSz="686991">
              <a:tabLst>
                <a:tab pos="1372791" algn="l"/>
              </a:tabLst>
            </a:pPr>
            <a:r>
              <a:rPr lang="en-US" altLang="en-US" dirty="0"/>
              <a:t>Find names of instructors with salary greater than that of some (at least one) instructor in the Biology department.</a:t>
            </a:r>
          </a:p>
          <a:p>
            <a:pPr defTabSz="686991">
              <a:tabLst>
                <a:tab pos="1372791" algn="l"/>
              </a:tabLst>
            </a:pPr>
            <a:endParaRPr lang="en-US" altLang="en-US" dirty="0"/>
          </a:p>
          <a:p>
            <a:pPr defTabSz="686991">
              <a:tabLst>
                <a:tab pos="1372791" algn="l"/>
              </a:tabLst>
            </a:pPr>
            <a:endParaRPr lang="en-US" altLang="en-US" dirty="0"/>
          </a:p>
          <a:p>
            <a:pPr defTabSz="686991">
              <a:tabLst>
                <a:tab pos="1372791" algn="l"/>
              </a:tabLst>
            </a:pPr>
            <a:endParaRPr lang="en-US" altLang="en-US" dirty="0"/>
          </a:p>
          <a:p>
            <a:pPr defTabSz="686991">
              <a:tabLst>
                <a:tab pos="1372791" algn="l"/>
              </a:tabLst>
            </a:pPr>
            <a:r>
              <a:rPr lang="en-US" altLang="en-US" dirty="0"/>
              <a:t>Same query using &gt; </a:t>
            </a:r>
            <a:r>
              <a:rPr lang="en-US" altLang="en-US" b="1" dirty="0"/>
              <a:t>some</a:t>
            </a:r>
            <a:r>
              <a:rPr lang="en-US" altLang="en-US" dirty="0"/>
              <a:t> clause</a:t>
            </a:r>
          </a:p>
        </p:txBody>
      </p:sp>
      <p:sp>
        <p:nvSpPr>
          <p:cNvPr id="51204" name="Text Box 5">
            <a:extLst>
              <a:ext uri="{FF2B5EF4-FFF2-40B4-BE49-F238E27FC236}">
                <a16:creationId xmlns:a16="http://schemas.microsoft.com/office/drawing/2014/main" id="{3FF07735-CA2C-C0E8-68EF-9844DF7143C2}"/>
              </a:ext>
            </a:extLst>
          </p:cNvPr>
          <p:cNvSpPr txBox="1">
            <a:spLocks noChangeArrowheads="1"/>
          </p:cNvSpPr>
          <p:nvPr/>
        </p:nvSpPr>
        <p:spPr bwMode="auto">
          <a:xfrm>
            <a:off x="2611041" y="2464420"/>
            <a:ext cx="4243388"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select </a:t>
            </a:r>
            <a:r>
              <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name</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from </a:t>
            </a:r>
            <a:r>
              <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instructor</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where </a:t>
            </a:r>
            <a:r>
              <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salary </a:t>
            </a:r>
            <a:r>
              <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&gt; </a:t>
            </a: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some </a:t>
            </a:r>
            <a:r>
              <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select </a:t>
            </a:r>
            <a:r>
              <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salary</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from </a:t>
            </a:r>
            <a:r>
              <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instructor</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where </a:t>
            </a:r>
            <a:r>
              <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dept name </a:t>
            </a:r>
            <a:r>
              <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'Biology');</a:t>
            </a:r>
          </a:p>
        </p:txBody>
      </p:sp>
      <p:sp>
        <p:nvSpPr>
          <p:cNvPr id="51205" name="Text Box 6">
            <a:extLst>
              <a:ext uri="{FF2B5EF4-FFF2-40B4-BE49-F238E27FC236}">
                <a16:creationId xmlns:a16="http://schemas.microsoft.com/office/drawing/2014/main" id="{AB3AF94B-3EE9-6E15-D5A8-646C133906D2}"/>
              </a:ext>
            </a:extLst>
          </p:cNvPr>
          <p:cNvSpPr txBox="1">
            <a:spLocks noChangeArrowheads="1"/>
          </p:cNvSpPr>
          <p:nvPr/>
        </p:nvSpPr>
        <p:spPr bwMode="auto">
          <a:xfrm>
            <a:off x="2593776" y="1352550"/>
            <a:ext cx="395644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select distinct </a:t>
            </a:r>
            <a:r>
              <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T</a:t>
            </a:r>
            <a:r>
              <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r>
              <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name</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from </a:t>
            </a:r>
            <a:r>
              <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instructor </a:t>
            </a: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as </a:t>
            </a:r>
            <a:r>
              <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T</a:t>
            </a:r>
            <a:r>
              <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instructor </a:t>
            </a: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as </a:t>
            </a:r>
            <a:r>
              <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where </a:t>
            </a:r>
            <a:r>
              <a:rPr kumimoji="0" lang="en-US" altLang="en-US" sz="1200"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T.salary</a:t>
            </a:r>
            <a:r>
              <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&gt; </a:t>
            </a:r>
            <a:r>
              <a:rPr kumimoji="0" lang="en-US" altLang="en-US" sz="1200"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S.salary</a:t>
            </a:r>
            <a:r>
              <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and </a:t>
            </a:r>
            <a:r>
              <a:rPr kumimoji="0" lang="en-US" altLang="en-US" sz="1200"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S.dept</a:t>
            </a:r>
            <a:r>
              <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name </a:t>
            </a:r>
            <a:r>
              <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'Biology';</a:t>
            </a:r>
          </a:p>
        </p:txBody>
      </p:sp>
    </p:spTree>
    <p:extLst>
      <p:ext uri="{BB962C8B-B14F-4D97-AF65-F5344CB8AC3E}">
        <p14:creationId xmlns:p14="http://schemas.microsoft.com/office/powerpoint/2010/main" val="236488832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2B1ECF-C8C3-8F50-678E-8B49C05AAA7B}"/>
            </a:ext>
          </a:extLst>
        </p:cNvPr>
        <p:cNvGrpSpPr/>
        <p:nvPr/>
      </p:nvGrpSpPr>
      <p:grpSpPr>
        <a:xfrm>
          <a:off x="0" y="0"/>
          <a:ext cx="0" cy="0"/>
          <a:chOff x="0" y="0"/>
          <a:chExt cx="0" cy="0"/>
        </a:xfrm>
      </p:grpSpPr>
      <p:sp>
        <p:nvSpPr>
          <p:cNvPr id="445442" name="Rectangle 2">
            <a:extLst>
              <a:ext uri="{FF2B5EF4-FFF2-40B4-BE49-F238E27FC236}">
                <a16:creationId xmlns:a16="http://schemas.microsoft.com/office/drawing/2014/main" id="{E07A29ED-465D-0915-FAAE-C0502AD521D8}"/>
              </a:ext>
            </a:extLst>
          </p:cNvPr>
          <p:cNvSpPr>
            <a:spLocks noGrp="1" noChangeArrowheads="1"/>
          </p:cNvSpPr>
          <p:nvPr>
            <p:ph type="title"/>
          </p:nvPr>
        </p:nvSpPr>
        <p:spPr>
          <a:xfrm>
            <a:off x="1610916" y="109791"/>
            <a:ext cx="6057900" cy="457200"/>
          </a:xfrm>
        </p:spPr>
        <p:txBody>
          <a:bodyPr/>
          <a:lstStyle/>
          <a:p>
            <a:r>
              <a:rPr lang="en-US" altLang="en-US" dirty="0"/>
              <a:t>Definition of  </a:t>
            </a:r>
            <a:r>
              <a:rPr lang="ja-JP" altLang="en-US" dirty="0"/>
              <a:t>“</a:t>
            </a:r>
            <a:r>
              <a:rPr lang="en-US" altLang="ja-JP" dirty="0"/>
              <a:t>some</a:t>
            </a:r>
            <a:r>
              <a:rPr lang="ja-JP" altLang="en-US" dirty="0"/>
              <a:t>”</a:t>
            </a:r>
            <a:r>
              <a:rPr lang="en-US" altLang="ja-JP" dirty="0"/>
              <a:t> Clause</a:t>
            </a:r>
            <a:endParaRPr lang="en-US" altLang="en-US" dirty="0"/>
          </a:p>
        </p:txBody>
      </p:sp>
      <p:sp>
        <p:nvSpPr>
          <p:cNvPr id="52226" name="Rectangle 3">
            <a:extLst>
              <a:ext uri="{FF2B5EF4-FFF2-40B4-BE49-F238E27FC236}">
                <a16:creationId xmlns:a16="http://schemas.microsoft.com/office/drawing/2014/main" id="{8E61FAD0-8EC1-6CAF-00BB-9D3C4B0B0D6A}"/>
              </a:ext>
            </a:extLst>
          </p:cNvPr>
          <p:cNvSpPr>
            <a:spLocks noGrp="1" noChangeArrowheads="1"/>
          </p:cNvSpPr>
          <p:nvPr>
            <p:ph type="body" idx="1"/>
          </p:nvPr>
        </p:nvSpPr>
        <p:spPr>
          <a:xfrm>
            <a:off x="1711149" y="829867"/>
            <a:ext cx="5100637" cy="535781"/>
          </a:xfrm>
        </p:spPr>
        <p:txBody>
          <a:bodyPr/>
          <a:lstStyle/>
          <a:p>
            <a:r>
              <a:rPr lang="en-US" altLang="en-US" dirty="0"/>
              <a:t>F &lt;comp&gt; </a:t>
            </a:r>
            <a:r>
              <a:rPr lang="en-US" altLang="en-US" b="1" dirty="0"/>
              <a:t>some </a:t>
            </a:r>
            <a:r>
              <a:rPr lang="en-US" altLang="en-US" i="1" dirty="0"/>
              <a:t>r </a:t>
            </a:r>
            <a:r>
              <a:rPr lang="en-US" altLang="en-US" dirty="0">
                <a:sym typeface="Symbol" panose="05050102010706020507" pitchFamily="18" charset="2"/>
              </a:rPr>
              <a:t></a:t>
            </a:r>
            <a:r>
              <a:rPr lang="en-US" altLang="en-US" i="1" dirty="0">
                <a:sym typeface="Symbol" panose="05050102010706020507" pitchFamily="18" charset="2"/>
              </a:rPr>
              <a:t>t </a:t>
            </a:r>
            <a:r>
              <a:rPr lang="en-US" altLang="en-US" dirty="0">
                <a:sym typeface="Symbol" panose="05050102010706020507" pitchFamily="18" charset="2"/>
              </a:rPr>
              <a:t></a:t>
            </a:r>
            <a:r>
              <a:rPr lang="en-US" altLang="en-US" i="1" dirty="0">
                <a:sym typeface="Symbol" panose="05050102010706020507" pitchFamily="18" charset="2"/>
              </a:rPr>
              <a:t>r </a:t>
            </a:r>
            <a:r>
              <a:rPr lang="en-US" altLang="en-US" dirty="0">
                <a:sym typeface="Symbol" panose="05050102010706020507" pitchFamily="18" charset="2"/>
              </a:rPr>
              <a:t>such that (F &lt;comp&gt; </a:t>
            </a:r>
            <a:r>
              <a:rPr lang="en-US" altLang="en-US" i="1" dirty="0">
                <a:sym typeface="Symbol" panose="05050102010706020507" pitchFamily="18" charset="2"/>
              </a:rPr>
              <a:t>t </a:t>
            </a:r>
            <a:r>
              <a:rPr lang="en-US" altLang="en-US" dirty="0">
                <a:sym typeface="Symbol" panose="05050102010706020507" pitchFamily="18" charset="2"/>
              </a:rPr>
              <a:t>)</a:t>
            </a:r>
            <a:br>
              <a:rPr lang="en-US" altLang="en-US" i="1" dirty="0">
                <a:sym typeface="Symbol" panose="05050102010706020507" pitchFamily="18" charset="2"/>
              </a:rPr>
            </a:br>
            <a:r>
              <a:rPr lang="en-US" altLang="en-US" dirty="0">
                <a:sym typeface="Symbol" panose="05050102010706020507" pitchFamily="18" charset="2"/>
              </a:rPr>
              <a:t>Where &lt;comp&gt; can be:      </a:t>
            </a:r>
            <a:endParaRPr lang="en-US" altLang="en-US" dirty="0"/>
          </a:p>
        </p:txBody>
      </p:sp>
      <p:grpSp>
        <p:nvGrpSpPr>
          <p:cNvPr id="2" name="Group 1">
            <a:extLst>
              <a:ext uri="{FF2B5EF4-FFF2-40B4-BE49-F238E27FC236}">
                <a16:creationId xmlns:a16="http://schemas.microsoft.com/office/drawing/2014/main" id="{1BB0B5CD-C4E5-EDCD-1EB1-4C984F20FA7D}"/>
              </a:ext>
            </a:extLst>
          </p:cNvPr>
          <p:cNvGrpSpPr>
            <a:grpSpLocks/>
          </p:cNvGrpSpPr>
          <p:nvPr/>
        </p:nvGrpSpPr>
        <p:grpSpPr bwMode="auto">
          <a:xfrm>
            <a:off x="2277666" y="1464469"/>
            <a:ext cx="5854303" cy="3175397"/>
            <a:chOff x="809625" y="1952625"/>
            <a:chExt cx="7805738" cy="4233863"/>
          </a:xfrm>
        </p:grpSpPr>
        <p:grpSp>
          <p:nvGrpSpPr>
            <p:cNvPr id="3" name="Group 4">
              <a:extLst>
                <a:ext uri="{FF2B5EF4-FFF2-40B4-BE49-F238E27FC236}">
                  <a16:creationId xmlns:a16="http://schemas.microsoft.com/office/drawing/2014/main" id="{5608C09B-0B27-1EFA-E8AB-AC5F4D9A6D37}"/>
                </a:ext>
              </a:extLst>
            </p:cNvPr>
            <p:cNvGrpSpPr>
              <a:grpSpLocks/>
            </p:cNvGrpSpPr>
            <p:nvPr/>
          </p:nvGrpSpPr>
          <p:grpSpPr bwMode="auto">
            <a:xfrm>
              <a:off x="2105025" y="1952625"/>
              <a:ext cx="457200" cy="1066800"/>
              <a:chOff x="2448" y="1296"/>
              <a:chExt cx="288" cy="960"/>
            </a:xfrm>
          </p:grpSpPr>
          <p:sp>
            <p:nvSpPr>
              <p:cNvPr id="52246" name="Rectangle 5">
                <a:extLst>
                  <a:ext uri="{FF2B5EF4-FFF2-40B4-BE49-F238E27FC236}">
                    <a16:creationId xmlns:a16="http://schemas.microsoft.com/office/drawing/2014/main" id="{515008CE-307B-9112-DE40-EAB3E91A5035}"/>
                  </a:ext>
                </a:extLst>
              </p:cNvPr>
              <p:cNvSpPr>
                <a:spLocks noChangeArrowheads="1"/>
              </p:cNvSpPr>
              <p:nvPr/>
            </p:nvSpPr>
            <p:spPr bwMode="auto">
              <a:xfrm>
                <a:off x="2448" y="1296"/>
                <a:ext cx="288" cy="336"/>
              </a:xfrm>
              <a:prstGeom prst="rect">
                <a:avLst/>
              </a:prstGeom>
              <a:solidFill>
                <a:schemeClr val="bg1"/>
              </a:solidFill>
              <a:ln w="12700">
                <a:solidFill>
                  <a:schemeClr val="tx1"/>
                </a:solidFill>
                <a:miter lim="800000"/>
                <a:headEnd/>
                <a:tailEnd/>
              </a:ln>
            </p:spPr>
            <p:txBody>
              <a:bodyPr wrap="none"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t>0</a:t>
                </a:r>
              </a:p>
            </p:txBody>
          </p:sp>
          <p:sp>
            <p:nvSpPr>
              <p:cNvPr id="52247" name="Rectangle 6">
                <a:extLst>
                  <a:ext uri="{FF2B5EF4-FFF2-40B4-BE49-F238E27FC236}">
                    <a16:creationId xmlns:a16="http://schemas.microsoft.com/office/drawing/2014/main" id="{AEB7DE08-5686-1EAC-1970-576933789452}"/>
                  </a:ext>
                </a:extLst>
              </p:cNvPr>
              <p:cNvSpPr>
                <a:spLocks noChangeArrowheads="1"/>
              </p:cNvSpPr>
              <p:nvPr/>
            </p:nvSpPr>
            <p:spPr bwMode="auto">
              <a:xfrm>
                <a:off x="2448" y="1584"/>
                <a:ext cx="288" cy="336"/>
              </a:xfrm>
              <a:prstGeom prst="rect">
                <a:avLst/>
              </a:prstGeom>
              <a:solidFill>
                <a:schemeClr val="bg1"/>
              </a:solidFill>
              <a:ln w="12700">
                <a:solidFill>
                  <a:schemeClr val="tx1"/>
                </a:solidFill>
                <a:miter lim="800000"/>
                <a:headEnd/>
                <a:tailEnd/>
              </a:ln>
            </p:spPr>
            <p:txBody>
              <a:bodyPr wrap="none"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t>5</a:t>
                </a:r>
              </a:p>
            </p:txBody>
          </p:sp>
          <p:sp>
            <p:nvSpPr>
              <p:cNvPr id="52248" name="Rectangle 7">
                <a:extLst>
                  <a:ext uri="{FF2B5EF4-FFF2-40B4-BE49-F238E27FC236}">
                    <a16:creationId xmlns:a16="http://schemas.microsoft.com/office/drawing/2014/main" id="{E2761117-6418-206E-B9B2-0D1EA3CFA56F}"/>
                  </a:ext>
                </a:extLst>
              </p:cNvPr>
              <p:cNvSpPr>
                <a:spLocks noChangeArrowheads="1"/>
              </p:cNvSpPr>
              <p:nvPr/>
            </p:nvSpPr>
            <p:spPr bwMode="auto">
              <a:xfrm>
                <a:off x="2448" y="1920"/>
                <a:ext cx="288" cy="336"/>
              </a:xfrm>
              <a:prstGeom prst="rect">
                <a:avLst/>
              </a:prstGeom>
              <a:solidFill>
                <a:schemeClr val="bg1"/>
              </a:solidFill>
              <a:ln w="12700">
                <a:solidFill>
                  <a:schemeClr val="tx1"/>
                </a:solidFill>
                <a:miter lim="800000"/>
                <a:headEnd/>
                <a:tailEnd/>
              </a:ln>
            </p:spPr>
            <p:txBody>
              <a:bodyPr wrap="none"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t>6</a:t>
                </a:r>
              </a:p>
            </p:txBody>
          </p:sp>
        </p:grpSp>
        <p:sp>
          <p:nvSpPr>
            <p:cNvPr id="52229" name="Text Box 8">
              <a:extLst>
                <a:ext uri="{FF2B5EF4-FFF2-40B4-BE49-F238E27FC236}">
                  <a16:creationId xmlns:a16="http://schemas.microsoft.com/office/drawing/2014/main" id="{9E01DE61-BFA0-9C64-BDA8-2E0E80134440}"/>
                </a:ext>
              </a:extLst>
            </p:cNvPr>
            <p:cNvSpPr txBox="1">
              <a:spLocks noChangeArrowheads="1"/>
            </p:cNvSpPr>
            <p:nvPr/>
          </p:nvSpPr>
          <p:spPr bwMode="auto">
            <a:xfrm>
              <a:off x="830262" y="2257425"/>
              <a:ext cx="1350961" cy="400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5000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(5 &lt; </a:t>
              </a:r>
              <a:r>
                <a:rPr kumimoji="0" lang="en-US" altLang="en-US" sz="1350" b="1"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some</a:t>
              </a:r>
              <a:endPar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2230" name="Text Box 9">
              <a:extLst>
                <a:ext uri="{FF2B5EF4-FFF2-40B4-BE49-F238E27FC236}">
                  <a16:creationId xmlns:a16="http://schemas.microsoft.com/office/drawing/2014/main" id="{454CC3DF-15B2-5808-9D4E-FC2C5E3CD8C8}"/>
                </a:ext>
              </a:extLst>
            </p:cNvPr>
            <p:cNvSpPr txBox="1">
              <a:spLocks noChangeArrowheads="1"/>
            </p:cNvSpPr>
            <p:nvPr/>
          </p:nvSpPr>
          <p:spPr bwMode="auto">
            <a:xfrm>
              <a:off x="2638425" y="2257425"/>
              <a:ext cx="914400"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5000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 = true</a:t>
              </a:r>
            </a:p>
          </p:txBody>
        </p:sp>
        <p:sp>
          <p:nvSpPr>
            <p:cNvPr id="52231" name="Rectangle 10">
              <a:extLst>
                <a:ext uri="{FF2B5EF4-FFF2-40B4-BE49-F238E27FC236}">
                  <a16:creationId xmlns:a16="http://schemas.microsoft.com/office/drawing/2014/main" id="{C9CEF524-0CAA-08F2-CAA9-27BCF6A13571}"/>
                </a:ext>
              </a:extLst>
            </p:cNvPr>
            <p:cNvSpPr>
              <a:spLocks noChangeArrowheads="1"/>
            </p:cNvSpPr>
            <p:nvPr/>
          </p:nvSpPr>
          <p:spPr bwMode="auto">
            <a:xfrm>
              <a:off x="2105025" y="3118035"/>
              <a:ext cx="457200" cy="381000"/>
            </a:xfrm>
            <a:prstGeom prst="rect">
              <a:avLst/>
            </a:prstGeom>
            <a:solidFill>
              <a:schemeClr val="bg1"/>
            </a:solidFill>
            <a:ln w="12700">
              <a:solidFill>
                <a:schemeClr val="tx1"/>
              </a:solidFill>
              <a:miter lim="800000"/>
              <a:headEnd/>
              <a:tailEnd/>
            </a:ln>
          </p:spPr>
          <p:txBody>
            <a:bodyPr wrap="none"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t>0</a:t>
              </a:r>
            </a:p>
          </p:txBody>
        </p:sp>
        <p:sp>
          <p:nvSpPr>
            <p:cNvPr id="52232" name="Rectangle 11">
              <a:extLst>
                <a:ext uri="{FF2B5EF4-FFF2-40B4-BE49-F238E27FC236}">
                  <a16:creationId xmlns:a16="http://schemas.microsoft.com/office/drawing/2014/main" id="{A4D36FF7-DD01-5FCC-9DE5-E3B564D3A94E}"/>
                </a:ext>
              </a:extLst>
            </p:cNvPr>
            <p:cNvSpPr>
              <a:spLocks noChangeArrowheads="1"/>
            </p:cNvSpPr>
            <p:nvPr/>
          </p:nvSpPr>
          <p:spPr bwMode="auto">
            <a:xfrm>
              <a:off x="2105025" y="3476625"/>
              <a:ext cx="457200" cy="296863"/>
            </a:xfrm>
            <a:prstGeom prst="rect">
              <a:avLst/>
            </a:prstGeom>
            <a:solidFill>
              <a:schemeClr val="bg1"/>
            </a:solidFill>
            <a:ln w="12700">
              <a:solidFill>
                <a:schemeClr val="tx1"/>
              </a:solidFill>
              <a:miter lim="800000"/>
              <a:headEnd/>
              <a:tailEnd/>
            </a:ln>
          </p:spPr>
          <p:txBody>
            <a:bodyPr wrap="none"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t>5</a:t>
              </a:r>
            </a:p>
          </p:txBody>
        </p:sp>
        <p:sp>
          <p:nvSpPr>
            <p:cNvPr id="52233" name="Rectangle 12">
              <a:extLst>
                <a:ext uri="{FF2B5EF4-FFF2-40B4-BE49-F238E27FC236}">
                  <a16:creationId xmlns:a16="http://schemas.microsoft.com/office/drawing/2014/main" id="{73C4E7B0-60C8-2147-75E7-FF2B469C55E6}"/>
                </a:ext>
              </a:extLst>
            </p:cNvPr>
            <p:cNvSpPr>
              <a:spLocks noChangeArrowheads="1"/>
            </p:cNvSpPr>
            <p:nvPr/>
          </p:nvSpPr>
          <p:spPr bwMode="auto">
            <a:xfrm>
              <a:off x="2105025" y="3930650"/>
              <a:ext cx="457200" cy="307975"/>
            </a:xfrm>
            <a:prstGeom prst="rect">
              <a:avLst/>
            </a:prstGeom>
            <a:solidFill>
              <a:schemeClr val="bg1"/>
            </a:solidFill>
            <a:ln w="12700">
              <a:solidFill>
                <a:schemeClr val="tx1"/>
              </a:solidFill>
              <a:miter lim="800000"/>
              <a:headEnd/>
              <a:tailEnd/>
            </a:ln>
          </p:spPr>
          <p:txBody>
            <a:bodyPr wrap="none"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t>0</a:t>
              </a:r>
            </a:p>
          </p:txBody>
        </p:sp>
        <p:sp>
          <p:nvSpPr>
            <p:cNvPr id="52234" name="Text Box 13">
              <a:extLst>
                <a:ext uri="{FF2B5EF4-FFF2-40B4-BE49-F238E27FC236}">
                  <a16:creationId xmlns:a16="http://schemas.microsoft.com/office/drawing/2014/main" id="{E0C15E6A-DBD5-8990-BC99-3EE82528F23D}"/>
                </a:ext>
              </a:extLst>
            </p:cNvPr>
            <p:cNvSpPr txBox="1">
              <a:spLocks noChangeArrowheads="1"/>
            </p:cNvSpPr>
            <p:nvPr/>
          </p:nvSpPr>
          <p:spPr bwMode="auto">
            <a:xfrm>
              <a:off x="2638425" y="3416300"/>
              <a:ext cx="1219200" cy="400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5000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 = false</a:t>
              </a:r>
            </a:p>
          </p:txBody>
        </p:sp>
        <p:sp>
          <p:nvSpPr>
            <p:cNvPr id="52235" name="Rectangle 14">
              <a:extLst>
                <a:ext uri="{FF2B5EF4-FFF2-40B4-BE49-F238E27FC236}">
                  <a16:creationId xmlns:a16="http://schemas.microsoft.com/office/drawing/2014/main" id="{E9305E4C-3D90-3C2D-029B-AE1E8B42DB14}"/>
                </a:ext>
              </a:extLst>
            </p:cNvPr>
            <p:cNvSpPr>
              <a:spLocks noChangeArrowheads="1"/>
            </p:cNvSpPr>
            <p:nvPr/>
          </p:nvSpPr>
          <p:spPr bwMode="auto">
            <a:xfrm>
              <a:off x="2105025" y="4235450"/>
              <a:ext cx="457200" cy="307975"/>
            </a:xfrm>
            <a:prstGeom prst="rect">
              <a:avLst/>
            </a:prstGeom>
            <a:solidFill>
              <a:schemeClr val="bg1"/>
            </a:solidFill>
            <a:ln w="12700">
              <a:solidFill>
                <a:schemeClr val="tx1"/>
              </a:solidFill>
              <a:miter lim="800000"/>
              <a:headEnd/>
              <a:tailEnd/>
            </a:ln>
          </p:spPr>
          <p:txBody>
            <a:bodyPr wrap="none"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t>5</a:t>
              </a:r>
            </a:p>
          </p:txBody>
        </p:sp>
        <p:sp>
          <p:nvSpPr>
            <p:cNvPr id="52236" name="Rectangle 15">
              <a:extLst>
                <a:ext uri="{FF2B5EF4-FFF2-40B4-BE49-F238E27FC236}">
                  <a16:creationId xmlns:a16="http://schemas.microsoft.com/office/drawing/2014/main" id="{4DCE33FD-53AD-BB89-D14C-42A57404D9FA}"/>
                </a:ext>
              </a:extLst>
            </p:cNvPr>
            <p:cNvSpPr>
              <a:spLocks noChangeArrowheads="1"/>
            </p:cNvSpPr>
            <p:nvPr/>
          </p:nvSpPr>
          <p:spPr bwMode="auto">
            <a:xfrm>
              <a:off x="2105025" y="4772025"/>
              <a:ext cx="457200" cy="307975"/>
            </a:xfrm>
            <a:prstGeom prst="rect">
              <a:avLst/>
            </a:prstGeom>
            <a:solidFill>
              <a:schemeClr val="bg1"/>
            </a:solidFill>
            <a:ln w="12700">
              <a:solidFill>
                <a:schemeClr val="tx1"/>
              </a:solidFill>
              <a:miter lim="800000"/>
              <a:headEnd/>
              <a:tailEnd/>
            </a:ln>
          </p:spPr>
          <p:txBody>
            <a:bodyPr wrap="none"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t>0</a:t>
              </a:r>
            </a:p>
          </p:txBody>
        </p:sp>
        <p:sp>
          <p:nvSpPr>
            <p:cNvPr id="52237" name="Rectangle 16">
              <a:extLst>
                <a:ext uri="{FF2B5EF4-FFF2-40B4-BE49-F238E27FC236}">
                  <a16:creationId xmlns:a16="http://schemas.microsoft.com/office/drawing/2014/main" id="{329B6683-E3B1-73A5-3AFA-5366189761A3}"/>
                </a:ext>
              </a:extLst>
            </p:cNvPr>
            <p:cNvSpPr>
              <a:spLocks noChangeArrowheads="1"/>
            </p:cNvSpPr>
            <p:nvPr/>
          </p:nvSpPr>
          <p:spPr bwMode="auto">
            <a:xfrm>
              <a:off x="2105025" y="5076825"/>
              <a:ext cx="457200" cy="309563"/>
            </a:xfrm>
            <a:prstGeom prst="rect">
              <a:avLst/>
            </a:prstGeom>
            <a:solidFill>
              <a:schemeClr val="bg1"/>
            </a:solidFill>
            <a:ln w="12700">
              <a:solidFill>
                <a:schemeClr val="tx1"/>
              </a:solidFill>
              <a:miter lim="800000"/>
              <a:headEnd/>
              <a:tailEnd/>
            </a:ln>
          </p:spPr>
          <p:txBody>
            <a:bodyPr wrap="none"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t>5</a:t>
              </a:r>
            </a:p>
          </p:txBody>
        </p:sp>
        <p:sp>
          <p:nvSpPr>
            <p:cNvPr id="52238" name="Text Box 17">
              <a:extLst>
                <a:ext uri="{FF2B5EF4-FFF2-40B4-BE49-F238E27FC236}">
                  <a16:creationId xmlns:a16="http://schemas.microsoft.com/office/drawing/2014/main" id="{77649AFA-E7DA-E8FE-340E-EE9AAB220156}"/>
                </a:ext>
              </a:extLst>
            </p:cNvPr>
            <p:cNvSpPr txBox="1">
              <a:spLocks noChangeArrowheads="1"/>
            </p:cNvSpPr>
            <p:nvPr/>
          </p:nvSpPr>
          <p:spPr bwMode="auto">
            <a:xfrm>
              <a:off x="809625" y="5000625"/>
              <a:ext cx="1447800"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5000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(5 </a:t>
              </a: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sym typeface="Symbol" panose="05050102010706020507" pitchFamily="18" charset="2"/>
                </a:rPr>
                <a:t></a:t>
              </a: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350" b="1"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some</a:t>
              </a:r>
            </a:p>
          </p:txBody>
        </p:sp>
        <p:sp>
          <p:nvSpPr>
            <p:cNvPr id="52239" name="Text Box 18">
              <a:extLst>
                <a:ext uri="{FF2B5EF4-FFF2-40B4-BE49-F238E27FC236}">
                  <a16:creationId xmlns:a16="http://schemas.microsoft.com/office/drawing/2014/main" id="{0A1BF003-E4DF-1AB8-11B6-26451CE56E09}"/>
                </a:ext>
              </a:extLst>
            </p:cNvPr>
            <p:cNvSpPr txBox="1">
              <a:spLocks noChangeArrowheads="1"/>
            </p:cNvSpPr>
            <p:nvPr/>
          </p:nvSpPr>
          <p:spPr bwMode="auto">
            <a:xfrm>
              <a:off x="2638425" y="5000625"/>
              <a:ext cx="2514600"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5000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 = true (since 0 </a:t>
              </a: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sym typeface="Symbol" panose="05050102010706020507" pitchFamily="18" charset="2"/>
                </a:rPr>
                <a:t> </a:t>
              </a: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sym typeface="Symbol" panose="05050102010706020507" pitchFamily="18" charset="2"/>
                </a:rPr>
                <a:t>5)</a:t>
              </a:r>
              <a:endPar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sym typeface="Symbol" panose="05050102010706020507" pitchFamily="18" charset="2"/>
              </a:endParaRPr>
            </a:p>
          </p:txBody>
        </p:sp>
        <p:sp>
          <p:nvSpPr>
            <p:cNvPr id="52240" name="Text Box 19">
              <a:extLst>
                <a:ext uri="{FF2B5EF4-FFF2-40B4-BE49-F238E27FC236}">
                  <a16:creationId xmlns:a16="http://schemas.microsoft.com/office/drawing/2014/main" id="{27E48538-2B09-B9D0-0335-7AC427BF569A}"/>
                </a:ext>
              </a:extLst>
            </p:cNvPr>
            <p:cNvSpPr txBox="1">
              <a:spLocks noChangeArrowheads="1"/>
            </p:cNvSpPr>
            <p:nvPr/>
          </p:nvSpPr>
          <p:spPr bwMode="auto">
            <a:xfrm>
              <a:off x="3738563" y="2486025"/>
              <a:ext cx="4876800" cy="400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5000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(read:  5 &lt; some tuple in the relation) </a:t>
              </a:r>
            </a:p>
          </p:txBody>
        </p:sp>
        <p:sp>
          <p:nvSpPr>
            <p:cNvPr id="52241" name="Text Box 20">
              <a:extLst>
                <a:ext uri="{FF2B5EF4-FFF2-40B4-BE49-F238E27FC236}">
                  <a16:creationId xmlns:a16="http://schemas.microsoft.com/office/drawing/2014/main" id="{4B5F60C6-FE88-CC3D-1411-2817DBBB9143}"/>
                </a:ext>
              </a:extLst>
            </p:cNvPr>
            <p:cNvSpPr txBox="1">
              <a:spLocks noChangeArrowheads="1"/>
            </p:cNvSpPr>
            <p:nvPr/>
          </p:nvSpPr>
          <p:spPr bwMode="auto">
            <a:xfrm>
              <a:off x="844550" y="3402013"/>
              <a:ext cx="1377949" cy="400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5000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(5 &lt; </a:t>
              </a:r>
              <a:r>
                <a:rPr kumimoji="0" lang="en-US" altLang="en-US" sz="1350" b="1"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some</a:t>
              </a:r>
              <a:endPar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2242" name="Text Box 21">
              <a:extLst>
                <a:ext uri="{FF2B5EF4-FFF2-40B4-BE49-F238E27FC236}">
                  <a16:creationId xmlns:a16="http://schemas.microsoft.com/office/drawing/2014/main" id="{E50748B4-1E16-CA73-FF05-F6985669FFBA}"/>
                </a:ext>
              </a:extLst>
            </p:cNvPr>
            <p:cNvSpPr txBox="1">
              <a:spLocks noChangeArrowheads="1"/>
            </p:cNvSpPr>
            <p:nvPr/>
          </p:nvSpPr>
          <p:spPr bwMode="auto">
            <a:xfrm>
              <a:off x="2638425" y="4159251"/>
              <a:ext cx="1219200" cy="400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5000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 = true</a:t>
              </a:r>
            </a:p>
          </p:txBody>
        </p:sp>
        <p:sp>
          <p:nvSpPr>
            <p:cNvPr id="52243" name="Text Box 22">
              <a:extLst>
                <a:ext uri="{FF2B5EF4-FFF2-40B4-BE49-F238E27FC236}">
                  <a16:creationId xmlns:a16="http://schemas.microsoft.com/office/drawing/2014/main" id="{C671FD89-2975-C86C-28FC-1D9A6249BBCF}"/>
                </a:ext>
              </a:extLst>
            </p:cNvPr>
            <p:cNvSpPr txBox="1">
              <a:spLocks noChangeArrowheads="1"/>
            </p:cNvSpPr>
            <p:nvPr/>
          </p:nvSpPr>
          <p:spPr bwMode="auto">
            <a:xfrm>
              <a:off x="885825" y="4162425"/>
              <a:ext cx="1524000" cy="400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5000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(5 = </a:t>
              </a:r>
              <a:r>
                <a:rPr kumimoji="0" lang="en-US" altLang="en-US" sz="1350" b="1"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some</a:t>
              </a:r>
              <a:endPar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2244" name="Rectangle 23">
              <a:extLst>
                <a:ext uri="{FF2B5EF4-FFF2-40B4-BE49-F238E27FC236}">
                  <a16:creationId xmlns:a16="http://schemas.microsoft.com/office/drawing/2014/main" id="{80A60B92-37C1-AB2F-FA7A-3E6A2B2CC8EA}"/>
                </a:ext>
              </a:extLst>
            </p:cNvPr>
            <p:cNvSpPr>
              <a:spLocks noChangeArrowheads="1"/>
            </p:cNvSpPr>
            <p:nvPr/>
          </p:nvSpPr>
          <p:spPr bwMode="auto">
            <a:xfrm>
              <a:off x="823913" y="5472113"/>
              <a:ext cx="68008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67866" tIns="33338" rIns="67866" bIns="33338"/>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 </a:t>
              </a:r>
              <a:r>
                <a:rPr kumimoji="0" lang="en-US" altLang="en-US" sz="1350" b="1"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some</a:t>
              </a:r>
              <a:r>
                <a:rPr kumimoji="0" lang="en-US" altLang="en-US" sz="135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 </a:t>
              </a:r>
              <a:r>
                <a:rPr kumimoji="0" lang="en-US" altLang="en-US" sz="135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sym typeface="Symbol" panose="05050102010706020507" pitchFamily="18" charset="2"/>
                </a:rPr>
                <a:t> </a:t>
              </a:r>
              <a:r>
                <a:rPr kumimoji="0" lang="en-US" altLang="en-US" sz="1350" b="1"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sym typeface="Symbol" panose="05050102010706020507" pitchFamily="18" charset="2"/>
                </a:rPr>
                <a:t>in</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sym typeface="Symbol" panose="05050102010706020507" pitchFamily="18" charset="2"/>
                </a:rPr>
                <a:t>However, ( </a:t>
              </a:r>
              <a:r>
                <a:rPr kumimoji="0" lang="en-US" altLang="en-US" sz="1350" b="1"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sym typeface="Symbol" panose="05050102010706020507" pitchFamily="18" charset="2"/>
                </a:rPr>
                <a:t>some</a:t>
              </a:r>
              <a:r>
                <a:rPr kumimoji="0" lang="en-US" altLang="en-US" sz="135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sym typeface="Symbol" panose="05050102010706020507" pitchFamily="18" charset="2"/>
                </a:rPr>
                <a:t>)  </a:t>
              </a:r>
              <a:r>
                <a:rPr kumimoji="0" lang="en-US" altLang="en-US" sz="1350" b="1"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sym typeface="Symbol" panose="05050102010706020507" pitchFamily="18" charset="2"/>
                </a:rPr>
                <a:t>not in</a:t>
              </a:r>
              <a:endParaRPr kumimoji="0" lang="en-US" altLang="en-US" sz="135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sym typeface="Symbol" panose="05050102010706020507" pitchFamily="18" charset="2"/>
              </a:endParaRPr>
            </a:p>
          </p:txBody>
        </p:sp>
        <p:sp>
          <p:nvSpPr>
            <p:cNvPr id="52245" name="Line 24">
              <a:extLst>
                <a:ext uri="{FF2B5EF4-FFF2-40B4-BE49-F238E27FC236}">
                  <a16:creationId xmlns:a16="http://schemas.microsoft.com/office/drawing/2014/main" id="{77FE7C75-BB84-7959-3BFC-5C1B15D10EFA}"/>
                </a:ext>
              </a:extLst>
            </p:cNvPr>
            <p:cNvSpPr>
              <a:spLocks noChangeShapeType="1"/>
            </p:cNvSpPr>
            <p:nvPr/>
          </p:nvSpPr>
          <p:spPr bwMode="auto">
            <a:xfrm flipH="1">
              <a:off x="2919413" y="5840413"/>
              <a:ext cx="122237" cy="2794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IN"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grpSp>
    </p:spTree>
    <p:extLst>
      <p:ext uri="{BB962C8B-B14F-4D97-AF65-F5344CB8AC3E}">
        <p14:creationId xmlns:p14="http://schemas.microsoft.com/office/powerpoint/2010/main" val="400282424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PhAnim="0">
  <p:cSld>
    <p:spTree>
      <p:nvGrpSpPr>
        <p:cNvPr id="1" name="">
          <a:extLst>
            <a:ext uri="{FF2B5EF4-FFF2-40B4-BE49-F238E27FC236}">
              <a16:creationId xmlns:a16="http://schemas.microsoft.com/office/drawing/2014/main" id="{80B11CE9-2DCE-48A1-B76F-2A49B78CBEB8}"/>
            </a:ext>
          </a:extLst>
        </p:cNvPr>
        <p:cNvGrpSpPr/>
        <p:nvPr/>
      </p:nvGrpSpPr>
      <p:grpSpPr>
        <a:xfrm>
          <a:off x="0" y="0"/>
          <a:ext cx="0" cy="0"/>
          <a:chOff x="0" y="0"/>
          <a:chExt cx="0" cy="0"/>
        </a:xfrm>
      </p:grpSpPr>
      <p:sp>
        <p:nvSpPr>
          <p:cNvPr id="447490" name="Rectangle 2">
            <a:extLst>
              <a:ext uri="{FF2B5EF4-FFF2-40B4-BE49-F238E27FC236}">
                <a16:creationId xmlns:a16="http://schemas.microsoft.com/office/drawing/2014/main" id="{E1D696CE-D5AD-E153-36FB-C3ACCD93F15B}"/>
              </a:ext>
            </a:extLst>
          </p:cNvPr>
          <p:cNvSpPr>
            <a:spLocks noGrp="1" noChangeArrowheads="1"/>
          </p:cNvSpPr>
          <p:nvPr>
            <p:ph type="title"/>
          </p:nvPr>
        </p:nvSpPr>
        <p:spPr/>
        <p:txBody>
          <a:bodyPr/>
          <a:lstStyle/>
          <a:p>
            <a:r>
              <a:rPr lang="en-US" altLang="en-US" dirty="0"/>
              <a:t>Set Comparison – </a:t>
            </a:r>
            <a:r>
              <a:rPr lang="ja-JP" altLang="en-US" dirty="0"/>
              <a:t>“</a:t>
            </a:r>
            <a:r>
              <a:rPr lang="en-US" altLang="ja-JP" dirty="0"/>
              <a:t>all</a:t>
            </a:r>
            <a:r>
              <a:rPr lang="ja-JP" altLang="en-US" dirty="0"/>
              <a:t>”</a:t>
            </a:r>
            <a:r>
              <a:rPr lang="en-US" altLang="ja-JP" dirty="0"/>
              <a:t> Clause</a:t>
            </a:r>
            <a:endParaRPr lang="en-US" altLang="en-US" dirty="0"/>
          </a:p>
        </p:txBody>
      </p:sp>
      <p:sp>
        <p:nvSpPr>
          <p:cNvPr id="53250" name="Rectangle 3">
            <a:extLst>
              <a:ext uri="{FF2B5EF4-FFF2-40B4-BE49-F238E27FC236}">
                <a16:creationId xmlns:a16="http://schemas.microsoft.com/office/drawing/2014/main" id="{C8D2B57C-DDA9-9AC4-8667-669606CAD85B}"/>
              </a:ext>
            </a:extLst>
          </p:cNvPr>
          <p:cNvSpPr>
            <a:spLocks noGrp="1" noChangeArrowheads="1"/>
          </p:cNvSpPr>
          <p:nvPr>
            <p:ph type="body" idx="1"/>
          </p:nvPr>
        </p:nvSpPr>
        <p:spPr>
          <a:xfrm>
            <a:off x="1719263" y="831057"/>
            <a:ext cx="5760529" cy="549688"/>
          </a:xfrm>
        </p:spPr>
        <p:txBody>
          <a:bodyPr/>
          <a:lstStyle/>
          <a:p>
            <a:pPr>
              <a:tabLst>
                <a:tab pos="1027510" algn="l"/>
                <a:tab pos="1372791" algn="l"/>
              </a:tabLst>
            </a:pPr>
            <a:r>
              <a:rPr lang="en-US" altLang="en-US" dirty="0"/>
              <a:t>Find the names of all instructors whose salary is greater than the salary of all instructors in the Biology department.</a:t>
            </a:r>
          </a:p>
        </p:txBody>
      </p:sp>
      <p:sp>
        <p:nvSpPr>
          <p:cNvPr id="53251" name="Text Box 4">
            <a:extLst>
              <a:ext uri="{FF2B5EF4-FFF2-40B4-BE49-F238E27FC236}">
                <a16:creationId xmlns:a16="http://schemas.microsoft.com/office/drawing/2014/main" id="{2773F09D-C56F-89AA-7125-A40C1F8C6844}"/>
              </a:ext>
            </a:extLst>
          </p:cNvPr>
          <p:cNvSpPr txBox="1">
            <a:spLocks noChangeArrowheads="1"/>
          </p:cNvSpPr>
          <p:nvPr/>
        </p:nvSpPr>
        <p:spPr bwMode="auto">
          <a:xfrm>
            <a:off x="2547986" y="1332740"/>
            <a:ext cx="3763565" cy="10733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select </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name</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from </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instructor</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where </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salary </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&gt; </a:t>
            </a: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all </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select </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salary</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from </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instructor</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where </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dept name </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'Biology');</a:t>
            </a:r>
          </a:p>
        </p:txBody>
      </p:sp>
    </p:spTree>
    <p:extLst>
      <p:ext uri="{BB962C8B-B14F-4D97-AF65-F5344CB8AC3E}">
        <p14:creationId xmlns:p14="http://schemas.microsoft.com/office/powerpoint/2010/main" val="302610775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4BEA59-A3DF-FBEC-5A67-C5FEB85CA46F}"/>
            </a:ext>
          </a:extLst>
        </p:cNvPr>
        <p:cNvGrpSpPr/>
        <p:nvPr/>
      </p:nvGrpSpPr>
      <p:grpSpPr>
        <a:xfrm>
          <a:off x="0" y="0"/>
          <a:ext cx="0" cy="0"/>
          <a:chOff x="0" y="0"/>
          <a:chExt cx="0" cy="0"/>
        </a:xfrm>
      </p:grpSpPr>
      <p:sp>
        <p:nvSpPr>
          <p:cNvPr id="449538" name="Rectangle 2">
            <a:extLst>
              <a:ext uri="{FF2B5EF4-FFF2-40B4-BE49-F238E27FC236}">
                <a16:creationId xmlns:a16="http://schemas.microsoft.com/office/drawing/2014/main" id="{2A740398-C4CB-77DB-03BF-5470F0210CAF}"/>
              </a:ext>
            </a:extLst>
          </p:cNvPr>
          <p:cNvSpPr>
            <a:spLocks noGrp="1" noChangeArrowheads="1"/>
          </p:cNvSpPr>
          <p:nvPr>
            <p:ph type="title"/>
          </p:nvPr>
        </p:nvSpPr>
        <p:spPr/>
        <p:txBody>
          <a:bodyPr/>
          <a:lstStyle/>
          <a:p>
            <a:r>
              <a:rPr lang="en-US" altLang="en-US" dirty="0"/>
              <a:t>Definition of </a:t>
            </a:r>
            <a:r>
              <a:rPr lang="ja-JP" altLang="en-US" dirty="0"/>
              <a:t>“</a:t>
            </a:r>
            <a:r>
              <a:rPr lang="en-US" altLang="ja-JP" dirty="0"/>
              <a:t>all</a:t>
            </a:r>
            <a:r>
              <a:rPr lang="ja-JP" altLang="en-US" dirty="0"/>
              <a:t>”</a:t>
            </a:r>
            <a:r>
              <a:rPr lang="en-US" altLang="ja-JP" dirty="0"/>
              <a:t> Clause</a:t>
            </a:r>
            <a:endParaRPr lang="en-US" altLang="en-US" dirty="0"/>
          </a:p>
        </p:txBody>
      </p:sp>
      <p:sp>
        <p:nvSpPr>
          <p:cNvPr id="54274" name="Rectangle 3">
            <a:extLst>
              <a:ext uri="{FF2B5EF4-FFF2-40B4-BE49-F238E27FC236}">
                <a16:creationId xmlns:a16="http://schemas.microsoft.com/office/drawing/2014/main" id="{2F2655EA-4A65-28AA-2B2C-02ADFC207774}"/>
              </a:ext>
            </a:extLst>
          </p:cNvPr>
          <p:cNvSpPr>
            <a:spLocks noGrp="1" noChangeArrowheads="1"/>
          </p:cNvSpPr>
          <p:nvPr>
            <p:ph type="body" idx="1"/>
          </p:nvPr>
        </p:nvSpPr>
        <p:spPr>
          <a:xfrm>
            <a:off x="1719263" y="841773"/>
            <a:ext cx="5020866" cy="286940"/>
          </a:xfrm>
        </p:spPr>
        <p:txBody>
          <a:bodyPr vert="horz" wrap="square" lIns="67866" tIns="33338" rIns="67866" bIns="33338" numCol="1" anchor="t" anchorCtr="0" compatLnSpc="1">
            <a:prstTxWarp prst="textNoShape">
              <a:avLst/>
            </a:prstTxWarp>
          </a:bodyPr>
          <a:lstStyle/>
          <a:p>
            <a:r>
              <a:rPr lang="en-US" altLang="en-US" dirty="0"/>
              <a:t>F &lt;comp&gt; </a:t>
            </a:r>
            <a:r>
              <a:rPr lang="en-US" altLang="en-US" b="1" dirty="0"/>
              <a:t>all </a:t>
            </a:r>
            <a:r>
              <a:rPr lang="en-US" altLang="en-US" i="1" dirty="0"/>
              <a:t>r </a:t>
            </a:r>
            <a:r>
              <a:rPr lang="en-US" altLang="en-US" dirty="0">
                <a:sym typeface="Symbol" panose="05050102010706020507" pitchFamily="18" charset="2"/>
              </a:rPr>
              <a:t></a:t>
            </a:r>
            <a:r>
              <a:rPr lang="en-US" altLang="en-US" i="1" dirty="0">
                <a:sym typeface="Symbol" panose="05050102010706020507" pitchFamily="18" charset="2"/>
              </a:rPr>
              <a:t>t </a:t>
            </a:r>
            <a:r>
              <a:rPr lang="en-US" altLang="en-US" dirty="0">
                <a:sym typeface="Symbol" panose="05050102010706020507" pitchFamily="18" charset="2"/>
              </a:rPr>
              <a:t></a:t>
            </a:r>
            <a:r>
              <a:rPr lang="en-US" altLang="en-US" i="1" dirty="0">
                <a:sym typeface="Symbol" panose="05050102010706020507" pitchFamily="18" charset="2"/>
              </a:rPr>
              <a:t>r</a:t>
            </a:r>
            <a:r>
              <a:rPr lang="en-US" altLang="en-US" dirty="0">
                <a:sym typeface="Symbol" panose="05050102010706020507" pitchFamily="18" charset="2"/>
              </a:rPr>
              <a:t> (F &lt;comp&gt; </a:t>
            </a:r>
            <a:r>
              <a:rPr lang="en-US" altLang="en-US" i="1" dirty="0">
                <a:sym typeface="Symbol" panose="05050102010706020507" pitchFamily="18" charset="2"/>
              </a:rPr>
              <a:t>t)</a:t>
            </a:r>
            <a:endParaRPr lang="en-US" altLang="en-US" dirty="0"/>
          </a:p>
        </p:txBody>
      </p:sp>
      <p:grpSp>
        <p:nvGrpSpPr>
          <p:cNvPr id="2" name="Group 1">
            <a:extLst>
              <a:ext uri="{FF2B5EF4-FFF2-40B4-BE49-F238E27FC236}">
                <a16:creationId xmlns:a16="http://schemas.microsoft.com/office/drawing/2014/main" id="{BEDB36FA-72B3-DA87-2125-F13D941BD610}"/>
              </a:ext>
            </a:extLst>
          </p:cNvPr>
          <p:cNvGrpSpPr>
            <a:grpSpLocks/>
          </p:cNvGrpSpPr>
          <p:nvPr/>
        </p:nvGrpSpPr>
        <p:grpSpPr bwMode="auto">
          <a:xfrm>
            <a:off x="2166937" y="1314451"/>
            <a:ext cx="5100638" cy="3164681"/>
            <a:chOff x="1238250" y="1752600"/>
            <a:chExt cx="6800850" cy="4219575"/>
          </a:xfrm>
        </p:grpSpPr>
        <p:grpSp>
          <p:nvGrpSpPr>
            <p:cNvPr id="3" name="Group 4">
              <a:extLst>
                <a:ext uri="{FF2B5EF4-FFF2-40B4-BE49-F238E27FC236}">
                  <a16:creationId xmlns:a16="http://schemas.microsoft.com/office/drawing/2014/main" id="{6A3CE6D9-AB1E-628D-EA82-8AD576F09329}"/>
                </a:ext>
              </a:extLst>
            </p:cNvPr>
            <p:cNvGrpSpPr>
              <a:grpSpLocks/>
            </p:cNvGrpSpPr>
            <p:nvPr/>
          </p:nvGrpSpPr>
          <p:grpSpPr bwMode="auto">
            <a:xfrm>
              <a:off x="2619375" y="1752600"/>
              <a:ext cx="457200" cy="1066800"/>
              <a:chOff x="2448" y="1296"/>
              <a:chExt cx="288" cy="960"/>
            </a:xfrm>
          </p:grpSpPr>
          <p:sp>
            <p:nvSpPr>
              <p:cNvPr id="54293" name="Rectangle 5">
                <a:extLst>
                  <a:ext uri="{FF2B5EF4-FFF2-40B4-BE49-F238E27FC236}">
                    <a16:creationId xmlns:a16="http://schemas.microsoft.com/office/drawing/2014/main" id="{19438381-F97D-CC0E-6080-674BAFA2D1A7}"/>
                  </a:ext>
                </a:extLst>
              </p:cNvPr>
              <p:cNvSpPr>
                <a:spLocks noChangeArrowheads="1"/>
              </p:cNvSpPr>
              <p:nvPr/>
            </p:nvSpPr>
            <p:spPr bwMode="auto">
              <a:xfrm>
                <a:off x="2448" y="1296"/>
                <a:ext cx="288" cy="336"/>
              </a:xfrm>
              <a:prstGeom prst="rect">
                <a:avLst/>
              </a:prstGeom>
              <a:solidFill>
                <a:schemeClr val="bg1"/>
              </a:solidFill>
              <a:ln w="12700">
                <a:solidFill>
                  <a:schemeClr val="tx1"/>
                </a:solidFill>
                <a:miter lim="800000"/>
                <a:headEnd/>
                <a:tailEnd/>
              </a:ln>
            </p:spPr>
            <p:txBody>
              <a:bodyPr wrap="none"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t>0</a:t>
                </a:r>
              </a:p>
            </p:txBody>
          </p:sp>
          <p:sp>
            <p:nvSpPr>
              <p:cNvPr id="54294" name="Rectangle 6">
                <a:extLst>
                  <a:ext uri="{FF2B5EF4-FFF2-40B4-BE49-F238E27FC236}">
                    <a16:creationId xmlns:a16="http://schemas.microsoft.com/office/drawing/2014/main" id="{EE4C3735-344C-CF89-3CE8-C1AC908E7F9C}"/>
                  </a:ext>
                </a:extLst>
              </p:cNvPr>
              <p:cNvSpPr>
                <a:spLocks noChangeArrowheads="1"/>
              </p:cNvSpPr>
              <p:nvPr/>
            </p:nvSpPr>
            <p:spPr bwMode="auto">
              <a:xfrm>
                <a:off x="2448" y="1584"/>
                <a:ext cx="288" cy="336"/>
              </a:xfrm>
              <a:prstGeom prst="rect">
                <a:avLst/>
              </a:prstGeom>
              <a:solidFill>
                <a:schemeClr val="bg1"/>
              </a:solidFill>
              <a:ln w="12700">
                <a:solidFill>
                  <a:schemeClr val="tx1"/>
                </a:solidFill>
                <a:miter lim="800000"/>
                <a:headEnd/>
                <a:tailEnd/>
              </a:ln>
            </p:spPr>
            <p:txBody>
              <a:bodyPr wrap="none"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t>5</a:t>
                </a:r>
              </a:p>
            </p:txBody>
          </p:sp>
          <p:sp>
            <p:nvSpPr>
              <p:cNvPr id="54295" name="Rectangle 7">
                <a:extLst>
                  <a:ext uri="{FF2B5EF4-FFF2-40B4-BE49-F238E27FC236}">
                    <a16:creationId xmlns:a16="http://schemas.microsoft.com/office/drawing/2014/main" id="{E412311D-7D45-2A5A-FFD9-4C83A0D0CE42}"/>
                  </a:ext>
                </a:extLst>
              </p:cNvPr>
              <p:cNvSpPr>
                <a:spLocks noChangeArrowheads="1"/>
              </p:cNvSpPr>
              <p:nvPr/>
            </p:nvSpPr>
            <p:spPr bwMode="auto">
              <a:xfrm>
                <a:off x="2448" y="1920"/>
                <a:ext cx="288" cy="336"/>
              </a:xfrm>
              <a:prstGeom prst="rect">
                <a:avLst/>
              </a:prstGeom>
              <a:solidFill>
                <a:schemeClr val="bg1"/>
              </a:solidFill>
              <a:ln w="12700">
                <a:solidFill>
                  <a:schemeClr val="tx1"/>
                </a:solidFill>
                <a:miter lim="800000"/>
                <a:headEnd/>
                <a:tailEnd/>
              </a:ln>
            </p:spPr>
            <p:txBody>
              <a:bodyPr wrap="none"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t>6</a:t>
                </a:r>
              </a:p>
            </p:txBody>
          </p:sp>
        </p:grpSp>
        <p:sp>
          <p:nvSpPr>
            <p:cNvPr id="54277" name="Text Box 8">
              <a:extLst>
                <a:ext uri="{FF2B5EF4-FFF2-40B4-BE49-F238E27FC236}">
                  <a16:creationId xmlns:a16="http://schemas.microsoft.com/office/drawing/2014/main" id="{38D9D528-EF68-20E9-EB3D-95C9D8A9CA13}"/>
                </a:ext>
              </a:extLst>
            </p:cNvPr>
            <p:cNvSpPr txBox="1">
              <a:spLocks noChangeArrowheads="1"/>
            </p:cNvSpPr>
            <p:nvPr/>
          </p:nvSpPr>
          <p:spPr bwMode="auto">
            <a:xfrm>
              <a:off x="1593850" y="2057400"/>
              <a:ext cx="1219200" cy="400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5000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(5 &lt; </a:t>
              </a:r>
              <a:r>
                <a:rPr kumimoji="0" lang="en-US" altLang="en-US" sz="1350" b="1"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all</a:t>
              </a:r>
              <a:endPar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4278" name="Text Box 9">
              <a:extLst>
                <a:ext uri="{FF2B5EF4-FFF2-40B4-BE49-F238E27FC236}">
                  <a16:creationId xmlns:a16="http://schemas.microsoft.com/office/drawing/2014/main" id="{01342F09-0DD8-873C-F573-C0E46F85DFCD}"/>
                </a:ext>
              </a:extLst>
            </p:cNvPr>
            <p:cNvSpPr txBox="1">
              <a:spLocks noChangeArrowheads="1"/>
            </p:cNvSpPr>
            <p:nvPr/>
          </p:nvSpPr>
          <p:spPr bwMode="auto">
            <a:xfrm>
              <a:off x="3152775" y="2057400"/>
              <a:ext cx="1219200" cy="400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5000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 = false</a:t>
              </a:r>
            </a:p>
          </p:txBody>
        </p:sp>
        <p:sp>
          <p:nvSpPr>
            <p:cNvPr id="54279" name="Rectangle 10">
              <a:extLst>
                <a:ext uri="{FF2B5EF4-FFF2-40B4-BE49-F238E27FC236}">
                  <a16:creationId xmlns:a16="http://schemas.microsoft.com/office/drawing/2014/main" id="{4EBC6196-CD5C-8486-185C-E6DFDD260AB5}"/>
                </a:ext>
              </a:extLst>
            </p:cNvPr>
            <p:cNvSpPr>
              <a:spLocks noChangeArrowheads="1"/>
            </p:cNvSpPr>
            <p:nvPr/>
          </p:nvSpPr>
          <p:spPr bwMode="auto">
            <a:xfrm>
              <a:off x="2619375" y="2971800"/>
              <a:ext cx="457200" cy="381000"/>
            </a:xfrm>
            <a:prstGeom prst="rect">
              <a:avLst/>
            </a:prstGeom>
            <a:solidFill>
              <a:schemeClr val="bg1"/>
            </a:solidFill>
            <a:ln w="12700">
              <a:solidFill>
                <a:schemeClr val="tx1"/>
              </a:solidFill>
              <a:miter lim="800000"/>
              <a:headEnd/>
              <a:tailEnd/>
            </a:ln>
          </p:spPr>
          <p:txBody>
            <a:bodyPr wrap="none"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t>6</a:t>
              </a:r>
            </a:p>
          </p:txBody>
        </p:sp>
        <p:sp>
          <p:nvSpPr>
            <p:cNvPr id="54280" name="Rectangle 11">
              <a:extLst>
                <a:ext uri="{FF2B5EF4-FFF2-40B4-BE49-F238E27FC236}">
                  <a16:creationId xmlns:a16="http://schemas.microsoft.com/office/drawing/2014/main" id="{34502725-6927-EACA-3438-C9A085DEFB42}"/>
                </a:ext>
              </a:extLst>
            </p:cNvPr>
            <p:cNvSpPr>
              <a:spLocks noChangeArrowheads="1"/>
            </p:cNvSpPr>
            <p:nvPr/>
          </p:nvSpPr>
          <p:spPr bwMode="auto">
            <a:xfrm>
              <a:off x="2619375" y="3276600"/>
              <a:ext cx="457200" cy="296863"/>
            </a:xfrm>
            <a:prstGeom prst="rect">
              <a:avLst/>
            </a:prstGeom>
            <a:solidFill>
              <a:schemeClr val="bg1"/>
            </a:solidFill>
            <a:ln w="12700">
              <a:solidFill>
                <a:schemeClr val="tx1"/>
              </a:solidFill>
              <a:miter lim="800000"/>
              <a:headEnd/>
              <a:tailEnd/>
            </a:ln>
          </p:spPr>
          <p:txBody>
            <a:bodyPr wrap="none"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t>10</a:t>
              </a:r>
            </a:p>
          </p:txBody>
        </p:sp>
        <p:sp>
          <p:nvSpPr>
            <p:cNvPr id="54281" name="Rectangle 12">
              <a:extLst>
                <a:ext uri="{FF2B5EF4-FFF2-40B4-BE49-F238E27FC236}">
                  <a16:creationId xmlns:a16="http://schemas.microsoft.com/office/drawing/2014/main" id="{E7AE63CD-8983-6425-79D7-B4FBBCF78274}"/>
                </a:ext>
              </a:extLst>
            </p:cNvPr>
            <p:cNvSpPr>
              <a:spLocks noChangeArrowheads="1"/>
            </p:cNvSpPr>
            <p:nvPr/>
          </p:nvSpPr>
          <p:spPr bwMode="auto">
            <a:xfrm>
              <a:off x="2619375" y="3730625"/>
              <a:ext cx="457200" cy="307975"/>
            </a:xfrm>
            <a:prstGeom prst="rect">
              <a:avLst/>
            </a:prstGeom>
            <a:solidFill>
              <a:schemeClr val="bg1"/>
            </a:solidFill>
            <a:ln w="12700">
              <a:solidFill>
                <a:schemeClr val="tx1"/>
              </a:solidFill>
              <a:miter lim="800000"/>
              <a:headEnd/>
              <a:tailEnd/>
            </a:ln>
          </p:spPr>
          <p:txBody>
            <a:bodyPr wrap="none"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t>4</a:t>
              </a:r>
            </a:p>
          </p:txBody>
        </p:sp>
        <p:sp>
          <p:nvSpPr>
            <p:cNvPr id="54282" name="Text Box 13">
              <a:extLst>
                <a:ext uri="{FF2B5EF4-FFF2-40B4-BE49-F238E27FC236}">
                  <a16:creationId xmlns:a16="http://schemas.microsoft.com/office/drawing/2014/main" id="{C95C8EA2-8828-4AD4-B8B8-3A4B9D747978}"/>
                </a:ext>
              </a:extLst>
            </p:cNvPr>
            <p:cNvSpPr txBox="1">
              <a:spLocks noChangeArrowheads="1"/>
            </p:cNvSpPr>
            <p:nvPr/>
          </p:nvSpPr>
          <p:spPr bwMode="auto">
            <a:xfrm>
              <a:off x="3152775" y="3216275"/>
              <a:ext cx="1219200" cy="400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5000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 = true</a:t>
              </a:r>
            </a:p>
          </p:txBody>
        </p:sp>
        <p:sp>
          <p:nvSpPr>
            <p:cNvPr id="54283" name="Rectangle 14">
              <a:extLst>
                <a:ext uri="{FF2B5EF4-FFF2-40B4-BE49-F238E27FC236}">
                  <a16:creationId xmlns:a16="http://schemas.microsoft.com/office/drawing/2014/main" id="{7F6E6360-7C2F-B3F4-59BB-6A47B9AC0194}"/>
                </a:ext>
              </a:extLst>
            </p:cNvPr>
            <p:cNvSpPr>
              <a:spLocks noChangeArrowheads="1"/>
            </p:cNvSpPr>
            <p:nvPr/>
          </p:nvSpPr>
          <p:spPr bwMode="auto">
            <a:xfrm>
              <a:off x="2619375" y="4035425"/>
              <a:ext cx="457200" cy="307975"/>
            </a:xfrm>
            <a:prstGeom prst="rect">
              <a:avLst/>
            </a:prstGeom>
            <a:solidFill>
              <a:schemeClr val="bg1"/>
            </a:solidFill>
            <a:ln w="12700">
              <a:solidFill>
                <a:schemeClr val="tx1"/>
              </a:solidFill>
              <a:miter lim="800000"/>
              <a:headEnd/>
              <a:tailEnd/>
            </a:ln>
          </p:spPr>
          <p:txBody>
            <a:bodyPr wrap="none"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t>5</a:t>
              </a:r>
            </a:p>
          </p:txBody>
        </p:sp>
        <p:sp>
          <p:nvSpPr>
            <p:cNvPr id="54284" name="Rectangle 15">
              <a:extLst>
                <a:ext uri="{FF2B5EF4-FFF2-40B4-BE49-F238E27FC236}">
                  <a16:creationId xmlns:a16="http://schemas.microsoft.com/office/drawing/2014/main" id="{2D81333D-2DCA-B400-EA66-EA9B4D5A0A70}"/>
                </a:ext>
              </a:extLst>
            </p:cNvPr>
            <p:cNvSpPr>
              <a:spLocks noChangeArrowheads="1"/>
            </p:cNvSpPr>
            <p:nvPr/>
          </p:nvSpPr>
          <p:spPr bwMode="auto">
            <a:xfrm>
              <a:off x="2619375" y="4572000"/>
              <a:ext cx="457200" cy="307975"/>
            </a:xfrm>
            <a:prstGeom prst="rect">
              <a:avLst/>
            </a:prstGeom>
            <a:solidFill>
              <a:schemeClr val="bg1"/>
            </a:solidFill>
            <a:ln w="12700">
              <a:solidFill>
                <a:schemeClr val="tx1"/>
              </a:solidFill>
              <a:miter lim="800000"/>
              <a:headEnd/>
              <a:tailEnd/>
            </a:ln>
          </p:spPr>
          <p:txBody>
            <a:bodyPr wrap="none"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t>4</a:t>
              </a:r>
            </a:p>
          </p:txBody>
        </p:sp>
        <p:sp>
          <p:nvSpPr>
            <p:cNvPr id="54285" name="Rectangle 16">
              <a:extLst>
                <a:ext uri="{FF2B5EF4-FFF2-40B4-BE49-F238E27FC236}">
                  <a16:creationId xmlns:a16="http://schemas.microsoft.com/office/drawing/2014/main" id="{7C3B560C-B58C-8E14-C3CC-6C71C9A94343}"/>
                </a:ext>
              </a:extLst>
            </p:cNvPr>
            <p:cNvSpPr>
              <a:spLocks noChangeArrowheads="1"/>
            </p:cNvSpPr>
            <p:nvPr/>
          </p:nvSpPr>
          <p:spPr bwMode="auto">
            <a:xfrm>
              <a:off x="2619375" y="4876800"/>
              <a:ext cx="457200" cy="309563"/>
            </a:xfrm>
            <a:prstGeom prst="rect">
              <a:avLst/>
            </a:prstGeom>
            <a:solidFill>
              <a:schemeClr val="bg1"/>
            </a:solidFill>
            <a:ln w="12700">
              <a:solidFill>
                <a:schemeClr val="tx1"/>
              </a:solidFill>
              <a:miter lim="800000"/>
              <a:headEnd/>
              <a:tailEnd/>
            </a:ln>
          </p:spPr>
          <p:txBody>
            <a:bodyPr wrap="none"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t>6</a:t>
              </a:r>
            </a:p>
          </p:txBody>
        </p:sp>
        <p:sp>
          <p:nvSpPr>
            <p:cNvPr id="54286" name="Text Box 17">
              <a:extLst>
                <a:ext uri="{FF2B5EF4-FFF2-40B4-BE49-F238E27FC236}">
                  <a16:creationId xmlns:a16="http://schemas.microsoft.com/office/drawing/2014/main" id="{A5EB2138-23FD-CA06-CC3C-E7DD5A35ACEA}"/>
                </a:ext>
              </a:extLst>
            </p:cNvPr>
            <p:cNvSpPr txBox="1">
              <a:spLocks noChangeArrowheads="1"/>
            </p:cNvSpPr>
            <p:nvPr/>
          </p:nvSpPr>
          <p:spPr bwMode="auto">
            <a:xfrm>
              <a:off x="1704975" y="4800600"/>
              <a:ext cx="1676400"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5000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(5 </a:t>
              </a: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sym typeface="Symbol" panose="05050102010706020507" pitchFamily="18" charset="2"/>
                </a:rPr>
                <a:t></a:t>
              </a: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350" b="1"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all</a:t>
              </a:r>
            </a:p>
          </p:txBody>
        </p:sp>
        <p:sp>
          <p:nvSpPr>
            <p:cNvPr id="54287" name="Text Box 18">
              <a:extLst>
                <a:ext uri="{FF2B5EF4-FFF2-40B4-BE49-F238E27FC236}">
                  <a16:creationId xmlns:a16="http://schemas.microsoft.com/office/drawing/2014/main" id="{DA0ACF61-B7F4-3922-00AB-286B6E659E17}"/>
                </a:ext>
              </a:extLst>
            </p:cNvPr>
            <p:cNvSpPr txBox="1">
              <a:spLocks noChangeArrowheads="1"/>
            </p:cNvSpPr>
            <p:nvPr/>
          </p:nvSpPr>
          <p:spPr bwMode="auto">
            <a:xfrm>
              <a:off x="3163888" y="4786314"/>
              <a:ext cx="4572000"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5000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 = true (since 5 </a:t>
              </a: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sym typeface="Symbol" panose="05050102010706020507" pitchFamily="18" charset="2"/>
                </a:rPr>
                <a:t> </a:t>
              </a: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sym typeface="Symbol" panose="05050102010706020507" pitchFamily="18" charset="2"/>
                </a:rPr>
                <a:t>4 and 5 </a:t>
              </a: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sym typeface="Symbol" panose="05050102010706020507" pitchFamily="18" charset="2"/>
                </a:rPr>
                <a:t></a:t>
              </a: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sym typeface="Symbol" panose="05050102010706020507" pitchFamily="18" charset="2"/>
                </a:rPr>
                <a:t> 6)</a:t>
              </a:r>
              <a:endPar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sym typeface="Symbol" panose="05050102010706020507" pitchFamily="18" charset="2"/>
              </a:endParaRPr>
            </a:p>
          </p:txBody>
        </p:sp>
        <p:sp>
          <p:nvSpPr>
            <p:cNvPr id="54288" name="Text Box 19">
              <a:extLst>
                <a:ext uri="{FF2B5EF4-FFF2-40B4-BE49-F238E27FC236}">
                  <a16:creationId xmlns:a16="http://schemas.microsoft.com/office/drawing/2014/main" id="{23AA7B4C-B38B-A779-5F83-0F1B233194BF}"/>
                </a:ext>
              </a:extLst>
            </p:cNvPr>
            <p:cNvSpPr txBox="1">
              <a:spLocks noChangeArrowheads="1"/>
            </p:cNvSpPr>
            <p:nvPr/>
          </p:nvSpPr>
          <p:spPr bwMode="auto">
            <a:xfrm>
              <a:off x="1651001" y="3228975"/>
              <a:ext cx="1219200" cy="400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5000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(5 &lt; </a:t>
              </a:r>
              <a:r>
                <a:rPr kumimoji="0" lang="en-US" altLang="en-US" sz="1350" b="1"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all</a:t>
              </a:r>
              <a:endPar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4289" name="Text Box 20">
              <a:extLst>
                <a:ext uri="{FF2B5EF4-FFF2-40B4-BE49-F238E27FC236}">
                  <a16:creationId xmlns:a16="http://schemas.microsoft.com/office/drawing/2014/main" id="{465500ED-0941-1080-049D-EEE61717A751}"/>
                </a:ext>
              </a:extLst>
            </p:cNvPr>
            <p:cNvSpPr txBox="1">
              <a:spLocks noChangeArrowheads="1"/>
            </p:cNvSpPr>
            <p:nvPr/>
          </p:nvSpPr>
          <p:spPr bwMode="auto">
            <a:xfrm>
              <a:off x="3152775" y="3959226"/>
              <a:ext cx="1219200" cy="400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5000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 = false</a:t>
              </a:r>
            </a:p>
          </p:txBody>
        </p:sp>
        <p:sp>
          <p:nvSpPr>
            <p:cNvPr id="54290" name="Text Box 21">
              <a:extLst>
                <a:ext uri="{FF2B5EF4-FFF2-40B4-BE49-F238E27FC236}">
                  <a16:creationId xmlns:a16="http://schemas.microsoft.com/office/drawing/2014/main" id="{03B82C68-9848-26FE-06BD-AF377A7271EC}"/>
                </a:ext>
              </a:extLst>
            </p:cNvPr>
            <p:cNvSpPr txBox="1">
              <a:spLocks noChangeArrowheads="1"/>
            </p:cNvSpPr>
            <p:nvPr/>
          </p:nvSpPr>
          <p:spPr bwMode="auto">
            <a:xfrm>
              <a:off x="1704975" y="3962400"/>
              <a:ext cx="1219200" cy="400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5000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(5 = </a:t>
              </a:r>
              <a:r>
                <a:rPr kumimoji="0" lang="en-US" altLang="en-US" sz="1350" b="1"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all</a:t>
              </a:r>
              <a:endPar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4291" name="Rectangle 22">
              <a:extLst>
                <a:ext uri="{FF2B5EF4-FFF2-40B4-BE49-F238E27FC236}">
                  <a16:creationId xmlns:a16="http://schemas.microsoft.com/office/drawing/2014/main" id="{09368415-F0E7-353A-9306-CD3B459B80DD}"/>
                </a:ext>
              </a:extLst>
            </p:cNvPr>
            <p:cNvSpPr>
              <a:spLocks noChangeArrowheads="1"/>
            </p:cNvSpPr>
            <p:nvPr/>
          </p:nvSpPr>
          <p:spPr bwMode="auto">
            <a:xfrm>
              <a:off x="1238250" y="5257800"/>
              <a:ext cx="68008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67866" tIns="33338" rIns="67866" bIns="33338"/>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a:t>
              </a:r>
              <a:r>
                <a:rPr kumimoji="0" lang="en-US" altLang="en-US" sz="135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sym typeface="Symbol" panose="05050102010706020507" pitchFamily="18" charset="2"/>
                </a:rPr>
                <a:t></a:t>
              </a:r>
              <a:r>
                <a:rPr kumimoji="0" lang="en-US" altLang="en-US" sz="135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 </a:t>
              </a:r>
              <a:r>
                <a:rPr kumimoji="0" lang="en-US" altLang="en-US" sz="1350" b="1"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all</a:t>
              </a:r>
              <a:r>
                <a:rPr kumimoji="0" lang="en-US" altLang="en-US" sz="135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 </a:t>
              </a:r>
              <a:r>
                <a:rPr kumimoji="0" lang="en-US" altLang="en-US" sz="135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sym typeface="Symbol" panose="05050102010706020507" pitchFamily="18" charset="2"/>
                </a:rPr>
                <a:t> </a:t>
              </a:r>
              <a:r>
                <a:rPr kumimoji="0" lang="en-US" altLang="en-US" sz="1350" b="1"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sym typeface="Symbol" panose="05050102010706020507" pitchFamily="18" charset="2"/>
                </a:rPr>
                <a:t>not in</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sym typeface="Symbol" panose="05050102010706020507" pitchFamily="18" charset="2"/>
                </a:rPr>
                <a:t>However, (= </a:t>
              </a:r>
              <a:r>
                <a:rPr kumimoji="0" lang="en-US" altLang="en-US" sz="1350" b="1"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sym typeface="Symbol" panose="05050102010706020507" pitchFamily="18" charset="2"/>
                </a:rPr>
                <a:t>all</a:t>
              </a:r>
              <a:r>
                <a:rPr kumimoji="0" lang="en-US" altLang="en-US" sz="135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sym typeface="Symbol" panose="05050102010706020507" pitchFamily="18" charset="2"/>
                </a:rPr>
                <a:t>)  </a:t>
              </a:r>
              <a:r>
                <a:rPr kumimoji="0" lang="en-US" altLang="en-US" sz="1350" b="1"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sym typeface="Symbol" panose="05050102010706020507" pitchFamily="18" charset="2"/>
                </a:rPr>
                <a:t>in</a:t>
              </a:r>
            </a:p>
          </p:txBody>
        </p:sp>
        <p:sp>
          <p:nvSpPr>
            <p:cNvPr id="54292" name="Line 23">
              <a:extLst>
                <a:ext uri="{FF2B5EF4-FFF2-40B4-BE49-F238E27FC236}">
                  <a16:creationId xmlns:a16="http://schemas.microsoft.com/office/drawing/2014/main" id="{2E08A195-693F-5DEF-FD4B-C353C2ED9B0C}"/>
                </a:ext>
              </a:extLst>
            </p:cNvPr>
            <p:cNvSpPr>
              <a:spLocks noChangeShapeType="1"/>
            </p:cNvSpPr>
            <p:nvPr/>
          </p:nvSpPr>
          <p:spPr bwMode="auto">
            <a:xfrm flipH="1">
              <a:off x="3016250" y="5603875"/>
              <a:ext cx="109538" cy="2286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IN"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grpSp>
    </p:spTree>
    <p:extLst>
      <p:ext uri="{BB962C8B-B14F-4D97-AF65-F5344CB8AC3E}">
        <p14:creationId xmlns:p14="http://schemas.microsoft.com/office/powerpoint/2010/main" val="353923185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5BDD50-3F33-EB09-C152-F4531752C2A5}"/>
            </a:ext>
          </a:extLst>
        </p:cNvPr>
        <p:cNvGrpSpPr/>
        <p:nvPr/>
      </p:nvGrpSpPr>
      <p:grpSpPr>
        <a:xfrm>
          <a:off x="0" y="0"/>
          <a:ext cx="0" cy="0"/>
          <a:chOff x="0" y="0"/>
          <a:chExt cx="0" cy="0"/>
        </a:xfrm>
      </p:grpSpPr>
      <p:sp>
        <p:nvSpPr>
          <p:cNvPr id="451586" name="Rectangle 2">
            <a:extLst>
              <a:ext uri="{FF2B5EF4-FFF2-40B4-BE49-F238E27FC236}">
                <a16:creationId xmlns:a16="http://schemas.microsoft.com/office/drawing/2014/main" id="{B4433D9E-3E92-25C1-4837-5C7FF455A82E}"/>
              </a:ext>
            </a:extLst>
          </p:cNvPr>
          <p:cNvSpPr>
            <a:spLocks noGrp="1" noChangeArrowheads="1"/>
          </p:cNvSpPr>
          <p:nvPr>
            <p:ph type="title"/>
          </p:nvPr>
        </p:nvSpPr>
        <p:spPr/>
        <p:txBody>
          <a:bodyPr/>
          <a:lstStyle/>
          <a:p>
            <a:r>
              <a:rPr lang="en-US" altLang="en-US" dirty="0"/>
              <a:t>Test for Empty Relations</a:t>
            </a:r>
          </a:p>
        </p:txBody>
      </p:sp>
      <p:sp>
        <p:nvSpPr>
          <p:cNvPr id="55298" name="Rectangle 3">
            <a:extLst>
              <a:ext uri="{FF2B5EF4-FFF2-40B4-BE49-F238E27FC236}">
                <a16:creationId xmlns:a16="http://schemas.microsoft.com/office/drawing/2014/main" id="{C45F78D8-667D-F221-E670-7B541F7741BA}"/>
              </a:ext>
            </a:extLst>
          </p:cNvPr>
          <p:cNvSpPr>
            <a:spLocks noGrp="1" noChangeArrowheads="1"/>
          </p:cNvSpPr>
          <p:nvPr>
            <p:ph type="body" idx="1"/>
          </p:nvPr>
        </p:nvSpPr>
        <p:spPr>
          <a:xfrm>
            <a:off x="1719263" y="829866"/>
            <a:ext cx="5702469" cy="2087070"/>
          </a:xfrm>
        </p:spPr>
        <p:txBody>
          <a:bodyPr/>
          <a:lstStyle/>
          <a:p>
            <a:r>
              <a:rPr lang="en-US" altLang="en-US" dirty="0"/>
              <a:t>The </a:t>
            </a:r>
            <a:r>
              <a:rPr lang="en-US" altLang="en-US" b="1" dirty="0"/>
              <a:t>exists</a:t>
            </a:r>
            <a:r>
              <a:rPr lang="en-US" altLang="en-US" dirty="0"/>
              <a:t> construct returns the value </a:t>
            </a:r>
            <a:r>
              <a:rPr lang="en-US" altLang="en-US" b="1" dirty="0"/>
              <a:t>true</a:t>
            </a:r>
            <a:r>
              <a:rPr lang="en-US" altLang="en-US" dirty="0"/>
              <a:t> if the argument subquery is nonempty.</a:t>
            </a:r>
          </a:p>
          <a:p>
            <a:r>
              <a:rPr lang="en-US" altLang="en-US" b="1" dirty="0"/>
              <a:t>exists </a:t>
            </a:r>
            <a:r>
              <a:rPr lang="en-US" altLang="en-US" i="1" dirty="0"/>
              <a:t> r </a:t>
            </a:r>
            <a:r>
              <a:rPr lang="en-US" altLang="en-US" dirty="0">
                <a:sym typeface="Symbol" panose="05050102010706020507" pitchFamily="18" charset="2"/>
              </a:rPr>
              <a:t> </a:t>
            </a:r>
            <a:r>
              <a:rPr lang="en-US" altLang="en-US" i="1" dirty="0">
                <a:sym typeface="Symbol" panose="05050102010706020507" pitchFamily="18" charset="2"/>
              </a:rPr>
              <a:t>r </a:t>
            </a:r>
            <a:r>
              <a:rPr lang="en-US" altLang="en-US" dirty="0">
                <a:sym typeface="Symbol" panose="05050102010706020507" pitchFamily="18" charset="2"/>
              </a:rPr>
              <a:t> </a:t>
            </a:r>
            <a:r>
              <a:rPr lang="en-US" altLang="en-US" i="1" dirty="0"/>
              <a:t>Ø</a:t>
            </a:r>
            <a:endParaRPr lang="en-US" altLang="en-US" dirty="0">
              <a:sym typeface="Symbol" panose="05050102010706020507" pitchFamily="18" charset="2"/>
            </a:endParaRPr>
          </a:p>
          <a:p>
            <a:r>
              <a:rPr lang="en-US" altLang="en-US" b="1" dirty="0">
                <a:sym typeface="Symbol" panose="05050102010706020507" pitchFamily="18" charset="2"/>
              </a:rPr>
              <a:t>not exists </a:t>
            </a:r>
            <a:r>
              <a:rPr lang="en-US" altLang="en-US" i="1" dirty="0"/>
              <a:t>r </a:t>
            </a:r>
            <a:r>
              <a:rPr lang="en-US" altLang="en-US" dirty="0">
                <a:sym typeface="Symbol" panose="05050102010706020507" pitchFamily="18" charset="2"/>
              </a:rPr>
              <a:t> </a:t>
            </a:r>
            <a:r>
              <a:rPr lang="en-US" altLang="en-US" i="1" dirty="0">
                <a:sym typeface="Symbol" panose="05050102010706020507" pitchFamily="18" charset="2"/>
              </a:rPr>
              <a:t>r </a:t>
            </a:r>
            <a:r>
              <a:rPr lang="en-US" altLang="en-US" dirty="0">
                <a:sym typeface="Symbol" panose="05050102010706020507" pitchFamily="18" charset="2"/>
              </a:rPr>
              <a:t>= </a:t>
            </a:r>
            <a:r>
              <a:rPr lang="en-US" altLang="en-US" i="1" dirty="0"/>
              <a:t>Ø</a:t>
            </a:r>
          </a:p>
        </p:txBody>
      </p:sp>
    </p:spTree>
    <p:extLst>
      <p:ext uri="{BB962C8B-B14F-4D97-AF65-F5344CB8AC3E}">
        <p14:creationId xmlns:p14="http://schemas.microsoft.com/office/powerpoint/2010/main" val="158092689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2F08E7-5716-35CE-328B-B13F8F0D3D3C}"/>
            </a:ext>
          </a:extLst>
        </p:cNvPr>
        <p:cNvGrpSpPr/>
        <p:nvPr/>
      </p:nvGrpSpPr>
      <p:grpSpPr>
        <a:xfrm>
          <a:off x="0" y="0"/>
          <a:ext cx="0" cy="0"/>
          <a:chOff x="0" y="0"/>
          <a:chExt cx="0" cy="0"/>
        </a:xfrm>
      </p:grpSpPr>
      <p:sp>
        <p:nvSpPr>
          <p:cNvPr id="453634" name="Rectangle 2">
            <a:extLst>
              <a:ext uri="{FF2B5EF4-FFF2-40B4-BE49-F238E27FC236}">
                <a16:creationId xmlns:a16="http://schemas.microsoft.com/office/drawing/2014/main" id="{D3615693-FEDF-1523-B5E5-97792C30ADEC}"/>
              </a:ext>
            </a:extLst>
          </p:cNvPr>
          <p:cNvSpPr>
            <a:spLocks noGrp="1" noChangeArrowheads="1"/>
          </p:cNvSpPr>
          <p:nvPr>
            <p:ph type="title"/>
          </p:nvPr>
        </p:nvSpPr>
        <p:spPr/>
        <p:txBody>
          <a:bodyPr/>
          <a:lstStyle/>
          <a:p>
            <a:r>
              <a:rPr lang="en-US" altLang="en-US" dirty="0"/>
              <a:t>Use of </a:t>
            </a:r>
            <a:r>
              <a:rPr lang="ja-JP" altLang="en-US" dirty="0"/>
              <a:t>“</a:t>
            </a:r>
            <a:r>
              <a:rPr lang="en-US" altLang="ja-JP" dirty="0"/>
              <a:t>exists</a:t>
            </a:r>
            <a:r>
              <a:rPr lang="ja-JP" altLang="en-US" dirty="0"/>
              <a:t>”</a:t>
            </a:r>
            <a:r>
              <a:rPr lang="en-US" altLang="ja-JP" dirty="0"/>
              <a:t> Clause</a:t>
            </a:r>
            <a:endParaRPr lang="en-US" altLang="en-US" dirty="0"/>
          </a:p>
        </p:txBody>
      </p:sp>
      <p:sp>
        <p:nvSpPr>
          <p:cNvPr id="56322" name="Rectangle 3">
            <a:extLst>
              <a:ext uri="{FF2B5EF4-FFF2-40B4-BE49-F238E27FC236}">
                <a16:creationId xmlns:a16="http://schemas.microsoft.com/office/drawing/2014/main" id="{1A6BC1D1-1381-0102-B878-AAD8CAE34CF9}"/>
              </a:ext>
            </a:extLst>
          </p:cNvPr>
          <p:cNvSpPr>
            <a:spLocks noGrp="1" noChangeArrowheads="1"/>
          </p:cNvSpPr>
          <p:nvPr>
            <p:ph type="body" idx="1"/>
          </p:nvPr>
        </p:nvSpPr>
        <p:spPr>
          <a:xfrm>
            <a:off x="1719263" y="820342"/>
            <a:ext cx="5888773" cy="3677840"/>
          </a:xfrm>
        </p:spPr>
        <p:txBody>
          <a:bodyPr/>
          <a:lstStyle/>
          <a:p>
            <a:r>
              <a:rPr lang="en-US" altLang="en-US" dirty="0"/>
              <a:t>Yet another way of specifying the query “Find all courses taught in both the Fall 2017 semester and in the Spring 2018 semester”</a:t>
            </a:r>
          </a:p>
          <a:p>
            <a:pPr>
              <a:buFont typeface="Monotype Sorts" charset="2"/>
              <a:buNone/>
            </a:pPr>
            <a:r>
              <a:rPr lang="en-US" altLang="en-US" b="1" dirty="0"/>
              <a:t>	   select </a:t>
            </a:r>
            <a:r>
              <a:rPr lang="en-US" altLang="en-US" i="1" dirty="0"/>
              <a:t>course_id</a:t>
            </a:r>
            <a:br>
              <a:rPr lang="en-US" altLang="en-US" i="1" dirty="0"/>
            </a:br>
            <a:r>
              <a:rPr lang="en-US" altLang="en-US" i="1" dirty="0"/>
              <a:t>   </a:t>
            </a:r>
            <a:r>
              <a:rPr lang="en-US" altLang="en-US" b="1" dirty="0"/>
              <a:t>from </a:t>
            </a:r>
            <a:r>
              <a:rPr lang="en-US" altLang="en-US" i="1" dirty="0"/>
              <a:t>section </a:t>
            </a:r>
            <a:r>
              <a:rPr lang="en-US" altLang="en-US" b="1" dirty="0"/>
              <a:t>as </a:t>
            </a:r>
            <a:r>
              <a:rPr lang="en-US" altLang="en-US" i="1" dirty="0"/>
              <a:t>S</a:t>
            </a:r>
            <a:br>
              <a:rPr lang="en-US" altLang="en-US" i="1" dirty="0"/>
            </a:br>
            <a:r>
              <a:rPr lang="en-US" altLang="en-US" i="1" dirty="0"/>
              <a:t>   </a:t>
            </a:r>
            <a:r>
              <a:rPr lang="en-US" altLang="en-US" b="1" dirty="0"/>
              <a:t>where </a:t>
            </a:r>
            <a:r>
              <a:rPr lang="en-US" altLang="en-US" i="1" dirty="0"/>
              <a:t>semester </a:t>
            </a:r>
            <a:r>
              <a:rPr lang="en-US" altLang="en-US" dirty="0"/>
              <a:t>= 'Fall' </a:t>
            </a:r>
            <a:r>
              <a:rPr lang="en-US" altLang="en-US" b="1" dirty="0"/>
              <a:t>and </a:t>
            </a:r>
            <a:r>
              <a:rPr lang="en-US" altLang="en-US" i="1" dirty="0"/>
              <a:t>year </a:t>
            </a:r>
            <a:r>
              <a:rPr lang="en-US" altLang="en-US" dirty="0"/>
              <a:t>= 2017 </a:t>
            </a:r>
            <a:r>
              <a:rPr lang="en-US" altLang="en-US" b="1" dirty="0"/>
              <a:t>and </a:t>
            </a:r>
            <a:br>
              <a:rPr lang="en-US" altLang="en-US" b="1" dirty="0"/>
            </a:br>
            <a:r>
              <a:rPr lang="en-US" altLang="en-US" b="1" dirty="0"/>
              <a:t>               exists  </a:t>
            </a:r>
            <a:r>
              <a:rPr lang="en-US" altLang="en-US" dirty="0"/>
              <a:t>(</a:t>
            </a:r>
            <a:r>
              <a:rPr lang="en-US" altLang="en-US" b="1" dirty="0"/>
              <a:t>select </a:t>
            </a:r>
            <a:r>
              <a:rPr lang="en-US" altLang="en-US" dirty="0"/>
              <a:t>*</a:t>
            </a:r>
            <a:br>
              <a:rPr lang="en-US" altLang="en-US" dirty="0"/>
            </a:br>
            <a:r>
              <a:rPr lang="en-US" altLang="en-US" dirty="0"/>
              <a:t>                            </a:t>
            </a:r>
            <a:r>
              <a:rPr lang="en-US" altLang="en-US" b="1" dirty="0"/>
              <a:t>from </a:t>
            </a:r>
            <a:r>
              <a:rPr lang="en-US" altLang="en-US" i="1" dirty="0"/>
              <a:t>section </a:t>
            </a:r>
            <a:r>
              <a:rPr lang="en-US" altLang="en-US" b="1" dirty="0"/>
              <a:t>as </a:t>
            </a:r>
            <a:r>
              <a:rPr lang="en-US" altLang="en-US" i="1" dirty="0"/>
              <a:t>T</a:t>
            </a:r>
            <a:br>
              <a:rPr lang="en-US" altLang="en-US" i="1" dirty="0"/>
            </a:br>
            <a:r>
              <a:rPr lang="en-US" altLang="en-US" i="1" dirty="0"/>
              <a:t>                            </a:t>
            </a:r>
            <a:r>
              <a:rPr lang="en-US" altLang="en-US" b="1" dirty="0"/>
              <a:t>where </a:t>
            </a:r>
            <a:r>
              <a:rPr lang="en-US" altLang="en-US" i="1" dirty="0"/>
              <a:t>semester </a:t>
            </a:r>
            <a:r>
              <a:rPr lang="en-US" altLang="en-US" dirty="0"/>
              <a:t>= 'Spring' </a:t>
            </a:r>
            <a:r>
              <a:rPr lang="en-US" altLang="en-US" b="1" dirty="0"/>
              <a:t>and </a:t>
            </a:r>
            <a:r>
              <a:rPr lang="en-US" altLang="en-US" i="1" dirty="0"/>
              <a:t>year</a:t>
            </a:r>
            <a:r>
              <a:rPr lang="en-US" altLang="en-US" dirty="0"/>
              <a:t>= 2018 </a:t>
            </a:r>
            <a:br>
              <a:rPr lang="en-US" altLang="en-US" dirty="0"/>
            </a:br>
            <a:r>
              <a:rPr lang="en-US" altLang="en-US" dirty="0"/>
              <a:t>                                        </a:t>
            </a:r>
            <a:r>
              <a:rPr lang="en-US" altLang="en-US" b="1" dirty="0"/>
              <a:t>and </a:t>
            </a:r>
            <a:r>
              <a:rPr lang="en-US" altLang="en-US" i="1" dirty="0"/>
              <a:t>S</a:t>
            </a:r>
            <a:r>
              <a:rPr lang="en-US" altLang="en-US" dirty="0"/>
              <a:t>.</a:t>
            </a:r>
            <a:r>
              <a:rPr lang="en-US" altLang="en-US" i="1" dirty="0"/>
              <a:t>course_id </a:t>
            </a:r>
            <a:r>
              <a:rPr lang="en-US" altLang="en-US" dirty="0"/>
              <a:t>= </a:t>
            </a:r>
            <a:r>
              <a:rPr lang="en-US" altLang="en-US" i="1" dirty="0"/>
              <a:t>T</a:t>
            </a:r>
            <a:r>
              <a:rPr lang="en-US" altLang="en-US" dirty="0"/>
              <a:t>.</a:t>
            </a:r>
            <a:r>
              <a:rPr lang="en-US" altLang="en-US" i="1" dirty="0"/>
              <a:t>course_id</a:t>
            </a:r>
            <a:r>
              <a:rPr lang="en-US" altLang="en-US" dirty="0"/>
              <a:t>);</a:t>
            </a:r>
          </a:p>
          <a:p>
            <a:pPr>
              <a:buFont typeface="Monotype Sorts" charset="2"/>
              <a:buNone/>
            </a:pPr>
            <a:r>
              <a:rPr lang="en-US" altLang="en-US" sz="600" dirty="0"/>
              <a:t> </a:t>
            </a:r>
          </a:p>
          <a:p>
            <a:r>
              <a:rPr lang="en-US" altLang="en-US" b="1" dirty="0">
                <a:solidFill>
                  <a:srgbClr val="002060"/>
                </a:solidFill>
              </a:rPr>
              <a:t>Correlation name</a:t>
            </a:r>
            <a:r>
              <a:rPr lang="en-US" altLang="en-US" dirty="0"/>
              <a:t> – variable S  in the outer query</a:t>
            </a:r>
            <a:endParaRPr lang="en-US" altLang="en-US" b="1" dirty="0">
              <a:solidFill>
                <a:srgbClr val="000099"/>
              </a:solidFill>
            </a:endParaRPr>
          </a:p>
          <a:p>
            <a:r>
              <a:rPr lang="en-US" altLang="en-US" b="1" dirty="0">
                <a:solidFill>
                  <a:srgbClr val="002060"/>
                </a:solidFill>
              </a:rPr>
              <a:t>Correlated subquery </a:t>
            </a:r>
            <a:r>
              <a:rPr lang="en-US" altLang="en-US" dirty="0"/>
              <a:t>– the inner query</a:t>
            </a:r>
          </a:p>
          <a:p>
            <a:pPr>
              <a:buFont typeface="Monotype Sorts" charset="2"/>
              <a:buNone/>
            </a:pPr>
            <a:endParaRPr lang="en-US" altLang="en-US" b="1" dirty="0">
              <a:solidFill>
                <a:srgbClr val="000099"/>
              </a:solidFill>
            </a:endParaRPr>
          </a:p>
        </p:txBody>
      </p:sp>
    </p:spTree>
    <p:extLst>
      <p:ext uri="{BB962C8B-B14F-4D97-AF65-F5344CB8AC3E}">
        <p14:creationId xmlns:p14="http://schemas.microsoft.com/office/powerpoint/2010/main" val="306324897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PhAnim="0">
  <p:cSld>
    <p:spTree>
      <p:nvGrpSpPr>
        <p:cNvPr id="1" name="">
          <a:extLst>
            <a:ext uri="{FF2B5EF4-FFF2-40B4-BE49-F238E27FC236}">
              <a16:creationId xmlns:a16="http://schemas.microsoft.com/office/drawing/2014/main" id="{40F5468B-3E85-4663-DA4A-C08097213D24}"/>
            </a:ext>
          </a:extLst>
        </p:cNvPr>
        <p:cNvGrpSpPr/>
        <p:nvPr/>
      </p:nvGrpSpPr>
      <p:grpSpPr>
        <a:xfrm>
          <a:off x="0" y="0"/>
          <a:ext cx="0" cy="0"/>
          <a:chOff x="0" y="0"/>
          <a:chExt cx="0" cy="0"/>
        </a:xfrm>
      </p:grpSpPr>
      <p:sp>
        <p:nvSpPr>
          <p:cNvPr id="454658" name="Rectangle 2">
            <a:extLst>
              <a:ext uri="{FF2B5EF4-FFF2-40B4-BE49-F238E27FC236}">
                <a16:creationId xmlns:a16="http://schemas.microsoft.com/office/drawing/2014/main" id="{123C6F8D-3D3C-2AAF-6E94-D2B33DE46E61}"/>
              </a:ext>
            </a:extLst>
          </p:cNvPr>
          <p:cNvSpPr>
            <a:spLocks noGrp="1" noChangeArrowheads="1"/>
          </p:cNvSpPr>
          <p:nvPr>
            <p:ph type="title"/>
          </p:nvPr>
        </p:nvSpPr>
        <p:spPr/>
        <p:txBody>
          <a:bodyPr/>
          <a:lstStyle/>
          <a:p>
            <a:r>
              <a:rPr lang="en-US" altLang="en-US" dirty="0"/>
              <a:t>Use of </a:t>
            </a:r>
            <a:r>
              <a:rPr lang="ja-JP" altLang="en-US" dirty="0"/>
              <a:t>“</a:t>
            </a:r>
            <a:r>
              <a:rPr lang="en-US" altLang="ja-JP" dirty="0"/>
              <a:t>not exists</a:t>
            </a:r>
            <a:r>
              <a:rPr lang="ja-JP" altLang="en-US" dirty="0"/>
              <a:t>”</a:t>
            </a:r>
            <a:r>
              <a:rPr lang="en-US" altLang="ja-JP" dirty="0"/>
              <a:t> Clause</a:t>
            </a:r>
            <a:endParaRPr lang="en-US" altLang="en-US" dirty="0"/>
          </a:p>
        </p:txBody>
      </p:sp>
      <p:sp>
        <p:nvSpPr>
          <p:cNvPr id="57346" name="Rectangle 3">
            <a:extLst>
              <a:ext uri="{FF2B5EF4-FFF2-40B4-BE49-F238E27FC236}">
                <a16:creationId xmlns:a16="http://schemas.microsoft.com/office/drawing/2014/main" id="{B331F4CB-6127-A0C6-1530-0EB2CA8B2781}"/>
              </a:ext>
            </a:extLst>
          </p:cNvPr>
          <p:cNvSpPr>
            <a:spLocks noGrp="1" noChangeArrowheads="1"/>
          </p:cNvSpPr>
          <p:nvPr>
            <p:ph type="body" idx="1"/>
          </p:nvPr>
        </p:nvSpPr>
        <p:spPr>
          <a:xfrm>
            <a:off x="1719263" y="829866"/>
            <a:ext cx="5677827" cy="3458943"/>
          </a:xfrm>
        </p:spPr>
        <p:txBody>
          <a:bodyPr/>
          <a:lstStyle/>
          <a:p>
            <a:pPr>
              <a:tabLst>
                <a:tab pos="346472" algn="l"/>
                <a:tab pos="770335" algn="l"/>
                <a:tab pos="1160860" algn="l"/>
              </a:tabLst>
            </a:pPr>
            <a:r>
              <a:rPr lang="en-US" altLang="en-US" dirty="0"/>
              <a:t>Find all students who have taken all courses offered in the Biology department.</a:t>
            </a:r>
          </a:p>
          <a:p>
            <a:pPr>
              <a:tabLst>
                <a:tab pos="346472" algn="l"/>
                <a:tab pos="770335" algn="l"/>
                <a:tab pos="1160860" algn="l"/>
              </a:tabLst>
            </a:pPr>
            <a:endParaRPr lang="en-US" altLang="en-US" dirty="0"/>
          </a:p>
          <a:p>
            <a:pPr>
              <a:tabLst>
                <a:tab pos="346472" algn="l"/>
                <a:tab pos="770335" algn="l"/>
                <a:tab pos="1160860" algn="l"/>
              </a:tabLst>
            </a:pPr>
            <a:endParaRPr lang="en-US" altLang="en-US" dirty="0"/>
          </a:p>
          <a:p>
            <a:pPr>
              <a:tabLst>
                <a:tab pos="346472" algn="l"/>
                <a:tab pos="770335" algn="l"/>
                <a:tab pos="1160860" algn="l"/>
              </a:tabLst>
            </a:pPr>
            <a:endParaRPr lang="en-US" altLang="en-US" dirty="0"/>
          </a:p>
          <a:p>
            <a:pPr>
              <a:tabLst>
                <a:tab pos="346472" algn="l"/>
                <a:tab pos="770335" algn="l"/>
                <a:tab pos="1160860" algn="l"/>
              </a:tabLst>
            </a:pPr>
            <a:endParaRPr lang="en-US" altLang="en-US" dirty="0"/>
          </a:p>
          <a:p>
            <a:pPr>
              <a:tabLst>
                <a:tab pos="346472" algn="l"/>
                <a:tab pos="770335" algn="l"/>
                <a:tab pos="1160860" algn="l"/>
              </a:tabLst>
            </a:pPr>
            <a:endParaRPr lang="en-US" altLang="en-US" dirty="0"/>
          </a:p>
          <a:p>
            <a:pPr>
              <a:tabLst>
                <a:tab pos="346472" algn="l"/>
                <a:tab pos="770335" algn="l"/>
                <a:tab pos="1160860" algn="l"/>
              </a:tabLst>
            </a:pPr>
            <a:endParaRPr lang="en-US" altLang="en-US" dirty="0"/>
          </a:p>
          <a:p>
            <a:pPr>
              <a:tabLst>
                <a:tab pos="346472" algn="l"/>
                <a:tab pos="770335" algn="l"/>
                <a:tab pos="1160860" algn="l"/>
              </a:tabLst>
            </a:pPr>
            <a:endParaRPr lang="en-US" altLang="en-US" dirty="0"/>
          </a:p>
          <a:p>
            <a:pPr>
              <a:tabLst>
                <a:tab pos="346472" algn="l"/>
                <a:tab pos="770335" algn="l"/>
                <a:tab pos="1160860" algn="l"/>
              </a:tabLst>
            </a:pPr>
            <a:endParaRPr lang="en-US" altLang="en-US" dirty="0"/>
          </a:p>
          <a:p>
            <a:pPr>
              <a:tabLst>
                <a:tab pos="346472" algn="l"/>
                <a:tab pos="770335" algn="l"/>
                <a:tab pos="1160860" algn="l"/>
              </a:tabLst>
            </a:pPr>
            <a:endParaRPr lang="en-US" altLang="en-US" dirty="0"/>
          </a:p>
          <a:p>
            <a:pPr>
              <a:tabLst>
                <a:tab pos="346472" algn="l"/>
                <a:tab pos="770335" algn="l"/>
                <a:tab pos="1160860" algn="l"/>
              </a:tabLst>
            </a:pPr>
            <a:r>
              <a:rPr lang="en-US" altLang="en-US" dirty="0"/>
              <a:t>Note that X – Y = Ø   </a:t>
            </a:r>
            <a:r>
              <a:rPr lang="en-US" altLang="en-US" dirty="0">
                <a:sym typeface="Symbol" panose="05050102010706020507" pitchFamily="18" charset="2"/>
              </a:rPr>
              <a:t>   X Y</a:t>
            </a:r>
            <a:endParaRPr lang="en-US" altLang="en-US" dirty="0"/>
          </a:p>
          <a:p>
            <a:pPr>
              <a:tabLst>
                <a:tab pos="346472" algn="l"/>
                <a:tab pos="770335" algn="l"/>
                <a:tab pos="1160860" algn="l"/>
              </a:tabLst>
            </a:pPr>
            <a:r>
              <a:rPr lang="en-US" altLang="en-US" dirty="0">
                <a:sym typeface="Symbol" panose="05050102010706020507" pitchFamily="18" charset="2"/>
              </a:rPr>
              <a:t>Note: Cannot write this query using = all and its variants</a:t>
            </a:r>
            <a:endParaRPr lang="en-US" altLang="en-US" dirty="0"/>
          </a:p>
        </p:txBody>
      </p:sp>
      <p:sp>
        <p:nvSpPr>
          <p:cNvPr id="57347" name="Text Box 4">
            <a:extLst>
              <a:ext uri="{FF2B5EF4-FFF2-40B4-BE49-F238E27FC236}">
                <a16:creationId xmlns:a16="http://schemas.microsoft.com/office/drawing/2014/main" id="{2EAB03C0-9345-D24A-0808-7DFAAAE4E174}"/>
              </a:ext>
            </a:extLst>
          </p:cNvPr>
          <p:cNvSpPr txBox="1">
            <a:spLocks noChangeArrowheads="1"/>
          </p:cNvSpPr>
          <p:nvPr/>
        </p:nvSpPr>
        <p:spPr bwMode="auto">
          <a:xfrm>
            <a:off x="2445375" y="1339025"/>
            <a:ext cx="5125857" cy="2712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0"/>
              </a:spcBef>
              <a:spcAft>
                <a:spcPct val="0"/>
              </a:spcAft>
              <a:buClrTx/>
              <a:buSzTx/>
              <a:buFontTx/>
              <a:buNone/>
              <a:tabLst/>
              <a:defRPr/>
            </a:pPr>
            <a:r>
              <a:rPr kumimoji="1"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select distinct </a:t>
            </a:r>
            <a:r>
              <a:rPr kumimoji="1"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a:t>
            </a:r>
            <a:r>
              <a:rPr kumimoji="1"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r>
              <a:rPr kumimoji="1"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ID</a:t>
            </a:r>
            <a:r>
              <a:rPr kumimoji="1"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1"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a:t>
            </a:r>
            <a:r>
              <a:rPr kumimoji="1"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r>
              <a:rPr kumimoji="1"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name</a:t>
            </a:r>
          </a:p>
          <a:p>
            <a:pPr marL="0" marR="0" lvl="0" indent="0" algn="l" defTabSz="685800" rtl="0" eaLnBrk="0" fontAlgn="base" latinLnBrk="0" hangingPunct="0">
              <a:lnSpc>
                <a:spcPct val="100000"/>
              </a:lnSpc>
              <a:spcBef>
                <a:spcPct val="0"/>
              </a:spcBef>
              <a:spcAft>
                <a:spcPct val="0"/>
              </a:spcAft>
              <a:buClrTx/>
              <a:buSzTx/>
              <a:buFontTx/>
              <a:buNone/>
              <a:tabLst/>
              <a:defRPr/>
            </a:pPr>
            <a:r>
              <a:rPr kumimoji="1"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from </a:t>
            </a:r>
            <a:r>
              <a:rPr kumimoji="1"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student </a:t>
            </a:r>
            <a:r>
              <a:rPr kumimoji="1"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as </a:t>
            </a:r>
            <a:r>
              <a:rPr kumimoji="1"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a:t>
            </a:r>
          </a:p>
          <a:p>
            <a:pPr marL="0" marR="0" lvl="0" indent="0" algn="l" defTabSz="685800" rtl="0" eaLnBrk="0" fontAlgn="base" latinLnBrk="0" hangingPunct="0">
              <a:lnSpc>
                <a:spcPct val="100000"/>
              </a:lnSpc>
              <a:spcBef>
                <a:spcPct val="0"/>
              </a:spcBef>
              <a:spcAft>
                <a:spcPct val="0"/>
              </a:spcAft>
              <a:buClrTx/>
              <a:buSzTx/>
              <a:buFontTx/>
              <a:buNone/>
              <a:tabLst/>
              <a:defRPr/>
            </a:pPr>
            <a:r>
              <a:rPr kumimoji="1"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where not exists </a:t>
            </a:r>
            <a:r>
              <a:rPr kumimoji="1"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1"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select </a:t>
            </a:r>
            <a:r>
              <a:rPr kumimoji="1" lang="en-US" altLang="en-US" sz="1200"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course_id</a:t>
            </a:r>
            <a:endParaRPr kumimoji="1"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a:p>
            <a:pPr marL="0" marR="0" lvl="0" indent="0" algn="l" defTabSz="685800" rtl="0" eaLnBrk="0" fontAlgn="base" latinLnBrk="0" hangingPunct="0">
              <a:lnSpc>
                <a:spcPct val="100000"/>
              </a:lnSpc>
              <a:spcBef>
                <a:spcPct val="0"/>
              </a:spcBef>
              <a:spcAft>
                <a:spcPct val="0"/>
              </a:spcAft>
              <a:buClrTx/>
              <a:buSzTx/>
              <a:buFontTx/>
              <a:buNone/>
              <a:tabLst/>
              <a:defRPr/>
            </a:pPr>
            <a:r>
              <a:rPr kumimoji="1"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from </a:t>
            </a:r>
            <a:r>
              <a:rPr kumimoji="1"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course</a:t>
            </a:r>
          </a:p>
          <a:p>
            <a:pPr marL="0" marR="0" lvl="0" indent="0" algn="l" defTabSz="685800" rtl="0" eaLnBrk="0" fontAlgn="base" latinLnBrk="0" hangingPunct="0">
              <a:lnSpc>
                <a:spcPct val="100000"/>
              </a:lnSpc>
              <a:spcBef>
                <a:spcPct val="0"/>
              </a:spcBef>
              <a:spcAft>
                <a:spcPct val="0"/>
              </a:spcAft>
              <a:buClrTx/>
              <a:buSzTx/>
              <a:buFontTx/>
              <a:buNone/>
              <a:tabLst/>
              <a:defRPr/>
            </a:pPr>
            <a:r>
              <a:rPr kumimoji="1"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where </a:t>
            </a:r>
            <a:r>
              <a:rPr kumimoji="1" lang="en-US" altLang="en-US" sz="1200"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dept_name</a:t>
            </a:r>
            <a:r>
              <a:rPr kumimoji="1"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1"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'Biology')</a:t>
            </a:r>
          </a:p>
          <a:p>
            <a:pPr marL="0" marR="0" lvl="0" indent="0" algn="l" defTabSz="685800" rtl="0" eaLnBrk="0" fontAlgn="base" latinLnBrk="0" hangingPunct="0">
              <a:lnSpc>
                <a:spcPct val="100000"/>
              </a:lnSpc>
              <a:spcBef>
                <a:spcPct val="0"/>
              </a:spcBef>
              <a:spcAft>
                <a:spcPct val="0"/>
              </a:spcAft>
              <a:buClrTx/>
              <a:buSzTx/>
              <a:buFontTx/>
              <a:buNone/>
              <a:tabLst/>
              <a:defRPr/>
            </a:pPr>
            <a:r>
              <a:rPr kumimoji="1"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except</a:t>
            </a:r>
          </a:p>
          <a:p>
            <a:pPr marL="0" marR="0" lvl="0" indent="0" algn="l" defTabSz="685800" rtl="0" eaLnBrk="0" fontAlgn="base" latinLnBrk="0" hangingPunct="0">
              <a:lnSpc>
                <a:spcPct val="100000"/>
              </a:lnSpc>
              <a:spcBef>
                <a:spcPct val="0"/>
              </a:spcBef>
              <a:spcAft>
                <a:spcPct val="0"/>
              </a:spcAft>
              <a:buClrTx/>
              <a:buSzTx/>
              <a:buFontTx/>
              <a:buNone/>
              <a:tabLst/>
              <a:defRPr/>
            </a:pPr>
            <a:r>
              <a:rPr kumimoji="1"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1"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select </a:t>
            </a:r>
            <a:r>
              <a:rPr kumimoji="1" lang="en-US" altLang="en-US" sz="1200"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T</a:t>
            </a:r>
            <a:r>
              <a:rPr kumimoji="1" lang="en-US" altLang="en-US" sz="1200" b="0" i="0"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a:t>
            </a:r>
            <a:r>
              <a:rPr kumimoji="1" lang="en-US" altLang="en-US" sz="1200"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course_id</a:t>
            </a:r>
            <a:endParaRPr kumimoji="1"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a:p>
            <a:pPr marL="0" marR="0" lvl="0" indent="0" algn="l" defTabSz="685800" rtl="0" eaLnBrk="0" fontAlgn="base" latinLnBrk="0" hangingPunct="0">
              <a:lnSpc>
                <a:spcPct val="100000"/>
              </a:lnSpc>
              <a:spcBef>
                <a:spcPct val="0"/>
              </a:spcBef>
              <a:spcAft>
                <a:spcPct val="0"/>
              </a:spcAft>
              <a:buClrTx/>
              <a:buSzTx/>
              <a:buFontTx/>
              <a:buNone/>
              <a:tabLst/>
              <a:defRPr/>
            </a:pPr>
            <a:r>
              <a:rPr kumimoji="1"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from </a:t>
            </a:r>
            <a:r>
              <a:rPr kumimoji="1"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takes </a:t>
            </a:r>
            <a:r>
              <a:rPr kumimoji="1"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as </a:t>
            </a:r>
            <a:r>
              <a:rPr kumimoji="1"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T</a:t>
            </a:r>
          </a:p>
          <a:p>
            <a:pPr marL="0" marR="0" lvl="0" indent="0" algn="l" defTabSz="685800" rtl="0" eaLnBrk="0" fontAlgn="base" latinLnBrk="0" hangingPunct="0">
              <a:lnSpc>
                <a:spcPct val="100000"/>
              </a:lnSpc>
              <a:spcBef>
                <a:spcPct val="0"/>
              </a:spcBef>
              <a:spcAft>
                <a:spcPct val="0"/>
              </a:spcAft>
              <a:buClrTx/>
              <a:buSzTx/>
              <a:buFontTx/>
              <a:buNone/>
              <a:tabLst/>
              <a:defRPr/>
            </a:pPr>
            <a:r>
              <a:rPr kumimoji="1"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where </a:t>
            </a:r>
            <a:r>
              <a:rPr kumimoji="1"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a:t>
            </a:r>
            <a:r>
              <a:rPr kumimoji="1"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r>
              <a:rPr kumimoji="1"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ID </a:t>
            </a:r>
            <a:r>
              <a:rPr kumimoji="1"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1"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T</a:t>
            </a:r>
            <a:r>
              <a:rPr kumimoji="1"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r>
              <a:rPr kumimoji="1"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ID</a:t>
            </a:r>
            <a:r>
              <a:rPr kumimoji="1"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p>
          <a:p>
            <a:pPr marL="214313" marR="0" lvl="0" indent="0" algn="l" defTabSz="685800" rtl="0" eaLnBrk="0" fontAlgn="base" latinLnBrk="0" hangingPunct="0">
              <a:lnSpc>
                <a:spcPct val="100000"/>
              </a:lnSpc>
              <a:spcBef>
                <a:spcPct val="0"/>
              </a:spcBef>
              <a:spcAft>
                <a:spcPct val="0"/>
              </a:spcAft>
              <a:buClr>
                <a:srgbClr val="FF9933"/>
              </a:buClr>
              <a:buSzPct val="110000"/>
              <a:buFontTx/>
              <a:buNone/>
              <a:tabLst/>
              <a:defRPr/>
            </a:pPr>
            <a:endParaRPr kumimoji="1"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a:p>
            <a:pPr marL="428625" marR="0" lvl="0" indent="-214313" algn="l" defTabSz="685800" rtl="0" eaLnBrk="0" fontAlgn="base" latinLnBrk="0" hangingPunct="0">
              <a:lnSpc>
                <a:spcPct val="100000"/>
              </a:lnSpc>
              <a:spcBef>
                <a:spcPct val="0"/>
              </a:spcBef>
              <a:spcAft>
                <a:spcPct val="0"/>
              </a:spcAft>
              <a:buClr>
                <a:srgbClr val="FF9933"/>
              </a:buClr>
              <a:buSzPct val="110000"/>
              <a:buFont typeface="Arial" panose="020B0604020202020204" pitchFamily="34" charset="0"/>
              <a:buChar char="•"/>
              <a:tabLst/>
              <a:defRPr/>
            </a:pP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First nested query lists all courses offered in Biology</a:t>
            </a:r>
          </a:p>
          <a:p>
            <a:pPr marL="428625" marR="0" lvl="0" indent="-214313" algn="l" defTabSz="685800" rtl="0" eaLnBrk="0" fontAlgn="base" latinLnBrk="0" hangingPunct="0">
              <a:lnSpc>
                <a:spcPct val="100000"/>
              </a:lnSpc>
              <a:spcBef>
                <a:spcPct val="0"/>
              </a:spcBef>
              <a:spcAft>
                <a:spcPct val="0"/>
              </a:spcAft>
              <a:buClr>
                <a:srgbClr val="FF9933"/>
              </a:buClr>
              <a:buSzPct val="110000"/>
              <a:buFont typeface="Arial" panose="020B0604020202020204" pitchFamily="34" charset="0"/>
              <a:buChar char="•"/>
              <a:tabLst/>
              <a:defRPr/>
            </a:pP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Second nested query lists all courses a particular student took</a:t>
            </a:r>
          </a:p>
          <a:p>
            <a:pPr marL="214313" marR="0" lvl="0" indent="0" algn="l" defTabSz="685800" rtl="0" eaLnBrk="0" fontAlgn="base" latinLnBrk="0" hangingPunct="0">
              <a:lnSpc>
                <a:spcPct val="100000"/>
              </a:lnSpc>
              <a:spcBef>
                <a:spcPct val="0"/>
              </a:spcBef>
              <a:spcAft>
                <a:spcPct val="0"/>
              </a:spcAft>
              <a:buClr>
                <a:srgbClr val="FF9933"/>
              </a:buClr>
              <a:buSzPct val="90000"/>
              <a:buFontTx/>
              <a:buNone/>
              <a:tabLst/>
              <a:defRPr/>
            </a:pPr>
            <a:endPar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a:p>
            <a:pPr marL="0" marR="0" lvl="0" indent="0" algn="l" defTabSz="685800" rtl="0" eaLnBrk="0" fontAlgn="base" latinLnBrk="0" hangingPunct="0">
              <a:lnSpc>
                <a:spcPct val="100000"/>
              </a:lnSpc>
              <a:spcBef>
                <a:spcPct val="0"/>
              </a:spcBef>
              <a:spcAft>
                <a:spcPct val="0"/>
              </a:spcAft>
              <a:buClrTx/>
              <a:buSzTx/>
              <a:buFontTx/>
              <a:buNone/>
              <a:tabLst/>
              <a:defRPr/>
            </a:pPr>
            <a:endParaRPr kumimoji="1"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Tree>
    <p:extLst>
      <p:ext uri="{BB962C8B-B14F-4D97-AF65-F5344CB8AC3E}">
        <p14:creationId xmlns:p14="http://schemas.microsoft.com/office/powerpoint/2010/main" val="106445248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622962-5157-1565-5FF1-7D509104CFC0}"/>
            </a:ext>
          </a:extLst>
        </p:cNvPr>
        <p:cNvGrpSpPr/>
        <p:nvPr/>
      </p:nvGrpSpPr>
      <p:grpSpPr>
        <a:xfrm>
          <a:off x="0" y="0"/>
          <a:ext cx="0" cy="0"/>
          <a:chOff x="0" y="0"/>
          <a:chExt cx="0" cy="0"/>
        </a:xfrm>
      </p:grpSpPr>
      <p:sp>
        <p:nvSpPr>
          <p:cNvPr id="456706" name="Rectangle 2">
            <a:extLst>
              <a:ext uri="{FF2B5EF4-FFF2-40B4-BE49-F238E27FC236}">
                <a16:creationId xmlns:a16="http://schemas.microsoft.com/office/drawing/2014/main" id="{FD41D674-E3CC-D924-F639-A7CCF47495D9}"/>
              </a:ext>
            </a:extLst>
          </p:cNvPr>
          <p:cNvSpPr>
            <a:spLocks noGrp="1" noChangeArrowheads="1"/>
          </p:cNvSpPr>
          <p:nvPr>
            <p:ph type="title"/>
          </p:nvPr>
        </p:nvSpPr>
        <p:spPr>
          <a:xfrm>
            <a:off x="1728788" y="114300"/>
            <a:ext cx="6057900" cy="457200"/>
          </a:xfrm>
        </p:spPr>
        <p:txBody>
          <a:bodyPr/>
          <a:lstStyle/>
          <a:p>
            <a:r>
              <a:rPr lang="en-US" altLang="en-US" dirty="0"/>
              <a:t>Test for Absence of Duplicate Tuples</a:t>
            </a:r>
          </a:p>
        </p:txBody>
      </p:sp>
      <p:sp>
        <p:nvSpPr>
          <p:cNvPr id="58370" name="Rectangle 3">
            <a:extLst>
              <a:ext uri="{FF2B5EF4-FFF2-40B4-BE49-F238E27FC236}">
                <a16:creationId xmlns:a16="http://schemas.microsoft.com/office/drawing/2014/main" id="{327A2E71-389D-E2FF-810D-846060AEC379}"/>
              </a:ext>
            </a:extLst>
          </p:cNvPr>
          <p:cNvSpPr>
            <a:spLocks noGrp="1" noChangeArrowheads="1"/>
          </p:cNvSpPr>
          <p:nvPr>
            <p:ph type="body" idx="1"/>
          </p:nvPr>
        </p:nvSpPr>
        <p:spPr>
          <a:xfrm>
            <a:off x="1728788" y="825485"/>
            <a:ext cx="5624370" cy="3275409"/>
          </a:xfrm>
        </p:spPr>
        <p:txBody>
          <a:bodyPr/>
          <a:lstStyle/>
          <a:p>
            <a:pPr>
              <a:tabLst>
                <a:tab pos="602456" algn="l"/>
                <a:tab pos="1160860" algn="l"/>
              </a:tabLst>
            </a:pPr>
            <a:r>
              <a:rPr lang="en-US" altLang="en-US" dirty="0"/>
              <a:t>The </a:t>
            </a:r>
            <a:r>
              <a:rPr lang="en-US" altLang="en-US" b="1" dirty="0">
                <a:solidFill>
                  <a:srgbClr val="002060"/>
                </a:solidFill>
              </a:rPr>
              <a:t>unique</a:t>
            </a:r>
            <a:r>
              <a:rPr lang="en-US" altLang="en-US" dirty="0"/>
              <a:t> construct tests whether a subquery has any duplicate tuples in its result.</a:t>
            </a:r>
          </a:p>
          <a:p>
            <a:pPr>
              <a:tabLst>
                <a:tab pos="602456" algn="l"/>
                <a:tab pos="1160860" algn="l"/>
              </a:tabLst>
            </a:pPr>
            <a:r>
              <a:rPr lang="en-US" altLang="en-US" dirty="0"/>
              <a:t>The </a:t>
            </a:r>
            <a:r>
              <a:rPr lang="en-US" altLang="en-US" b="1" dirty="0">
                <a:solidFill>
                  <a:srgbClr val="002060"/>
                </a:solidFill>
              </a:rPr>
              <a:t>unique</a:t>
            </a:r>
            <a:r>
              <a:rPr lang="en-US" altLang="en-US" dirty="0"/>
              <a:t> construct evaluates to “true” if a given subquery contains no duplicates .</a:t>
            </a:r>
          </a:p>
          <a:p>
            <a:pPr>
              <a:tabLst>
                <a:tab pos="602456" algn="l"/>
                <a:tab pos="1160860" algn="l"/>
              </a:tabLst>
            </a:pPr>
            <a:r>
              <a:rPr lang="en-US" altLang="en-US" dirty="0"/>
              <a:t>Find all courses that were offered at most once in 2017</a:t>
            </a:r>
          </a:p>
          <a:p>
            <a:pPr lvl="1">
              <a:buNone/>
              <a:tabLst>
                <a:tab pos="602456" algn="l"/>
                <a:tab pos="1160860" algn="l"/>
              </a:tabLst>
            </a:pPr>
            <a:r>
              <a:rPr lang="en-US" altLang="en-US" b="1" dirty="0"/>
              <a:t>    select </a:t>
            </a:r>
            <a:r>
              <a:rPr lang="en-US" altLang="en-US" i="1" dirty="0" err="1"/>
              <a:t>T</a:t>
            </a:r>
            <a:r>
              <a:rPr lang="en-US" altLang="en-US" dirty="0" err="1"/>
              <a:t>.</a:t>
            </a:r>
            <a:r>
              <a:rPr lang="en-US" altLang="en-US" i="1" dirty="0" err="1"/>
              <a:t>course_id</a:t>
            </a:r>
            <a:br>
              <a:rPr lang="en-US" altLang="en-US" i="1" dirty="0"/>
            </a:br>
            <a:r>
              <a:rPr lang="en-US" altLang="en-US" b="1" dirty="0"/>
              <a:t>from </a:t>
            </a:r>
            <a:r>
              <a:rPr lang="en-US" altLang="en-US" i="1" dirty="0"/>
              <a:t>course </a:t>
            </a:r>
            <a:r>
              <a:rPr lang="en-US" altLang="en-US" b="1" dirty="0"/>
              <a:t>as </a:t>
            </a:r>
            <a:r>
              <a:rPr lang="en-US" altLang="en-US" i="1" dirty="0"/>
              <a:t>T</a:t>
            </a:r>
            <a:br>
              <a:rPr lang="en-US" altLang="en-US" i="1" dirty="0"/>
            </a:br>
            <a:r>
              <a:rPr lang="en-US" altLang="en-US" b="1" dirty="0"/>
              <a:t>where unique </a:t>
            </a:r>
            <a:r>
              <a:rPr lang="en-US" altLang="en-US" dirty="0"/>
              <a:t>( </a:t>
            </a:r>
            <a:r>
              <a:rPr lang="en-US" altLang="en-US" b="1" dirty="0"/>
              <a:t>select </a:t>
            </a:r>
            <a:r>
              <a:rPr lang="en-US" altLang="en-US" i="1" dirty="0" err="1"/>
              <a:t>R</a:t>
            </a:r>
            <a:r>
              <a:rPr lang="en-US" altLang="en-US" dirty="0" err="1"/>
              <a:t>.</a:t>
            </a:r>
            <a:r>
              <a:rPr lang="en-US" altLang="en-US" i="1" dirty="0" err="1"/>
              <a:t>course_id</a:t>
            </a:r>
            <a:br>
              <a:rPr lang="en-US" altLang="en-US" i="1" dirty="0"/>
            </a:br>
            <a:r>
              <a:rPr lang="en-US" altLang="en-US" i="1" dirty="0"/>
              <a:t>                           </a:t>
            </a:r>
            <a:r>
              <a:rPr lang="en-US" altLang="en-US" b="1" dirty="0"/>
              <a:t>from </a:t>
            </a:r>
            <a:r>
              <a:rPr lang="en-US" altLang="en-US" i="1" dirty="0"/>
              <a:t>section </a:t>
            </a:r>
            <a:r>
              <a:rPr lang="en-US" altLang="en-US" b="1" dirty="0"/>
              <a:t>as </a:t>
            </a:r>
            <a:r>
              <a:rPr lang="en-US" altLang="en-US" i="1" dirty="0"/>
              <a:t>R</a:t>
            </a:r>
            <a:br>
              <a:rPr lang="en-US" altLang="en-US" i="1" dirty="0"/>
            </a:br>
            <a:r>
              <a:rPr lang="en-US" altLang="en-US" i="1" dirty="0"/>
              <a:t>                           </a:t>
            </a:r>
            <a:r>
              <a:rPr lang="en-US" altLang="en-US" b="1" dirty="0"/>
              <a:t>where </a:t>
            </a:r>
            <a:r>
              <a:rPr lang="en-US" altLang="en-US" i="1" dirty="0" err="1"/>
              <a:t>T</a:t>
            </a:r>
            <a:r>
              <a:rPr lang="en-US" altLang="en-US" dirty="0" err="1"/>
              <a:t>.</a:t>
            </a:r>
            <a:r>
              <a:rPr lang="en-US" altLang="en-US" i="1" dirty="0" err="1"/>
              <a:t>course_id</a:t>
            </a:r>
            <a:r>
              <a:rPr lang="en-US" altLang="en-US" dirty="0"/>
              <a:t>= </a:t>
            </a:r>
            <a:r>
              <a:rPr lang="en-US" altLang="en-US" i="1" dirty="0" err="1"/>
              <a:t>R</a:t>
            </a:r>
            <a:r>
              <a:rPr lang="en-US" altLang="en-US" dirty="0" err="1"/>
              <a:t>.</a:t>
            </a:r>
            <a:r>
              <a:rPr lang="en-US" altLang="en-US" i="1" dirty="0" err="1"/>
              <a:t>course_id</a:t>
            </a:r>
            <a:r>
              <a:rPr lang="en-US" altLang="en-US" i="1" dirty="0"/>
              <a:t> </a:t>
            </a:r>
            <a:br>
              <a:rPr lang="en-US" altLang="en-US" i="1" dirty="0"/>
            </a:br>
            <a:r>
              <a:rPr lang="en-US" altLang="en-US" i="1" dirty="0"/>
              <a:t>                                       </a:t>
            </a:r>
            <a:r>
              <a:rPr lang="en-US" altLang="en-US" b="1" dirty="0"/>
              <a:t>and </a:t>
            </a:r>
            <a:r>
              <a:rPr lang="en-US" altLang="en-US" i="1" dirty="0" err="1"/>
              <a:t>R</a:t>
            </a:r>
            <a:r>
              <a:rPr lang="en-US" altLang="en-US" dirty="0" err="1"/>
              <a:t>.</a:t>
            </a:r>
            <a:r>
              <a:rPr lang="en-US" altLang="en-US" i="1" dirty="0" err="1"/>
              <a:t>year</a:t>
            </a:r>
            <a:r>
              <a:rPr lang="en-US" altLang="en-US" i="1" dirty="0"/>
              <a:t> </a:t>
            </a:r>
            <a:r>
              <a:rPr lang="en-US" altLang="en-US" dirty="0"/>
              <a:t>= 2017);</a:t>
            </a:r>
          </a:p>
        </p:txBody>
      </p:sp>
    </p:spTree>
    <p:extLst>
      <p:ext uri="{BB962C8B-B14F-4D97-AF65-F5344CB8AC3E}">
        <p14:creationId xmlns:p14="http://schemas.microsoft.com/office/powerpoint/2010/main" val="9593530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D028E6-6F77-416E-4010-F34E0C2081C1}"/>
            </a:ext>
          </a:extLst>
        </p:cNvPr>
        <p:cNvGrpSpPr/>
        <p:nvPr/>
      </p:nvGrpSpPr>
      <p:grpSpPr>
        <a:xfrm>
          <a:off x="0" y="0"/>
          <a:ext cx="0" cy="0"/>
          <a:chOff x="0" y="0"/>
          <a:chExt cx="0" cy="0"/>
        </a:xfrm>
      </p:grpSpPr>
      <p:pic>
        <p:nvPicPr>
          <p:cNvPr id="10241" name="Picture 11" descr="16x9_BG-08.jpg">
            <a:extLst>
              <a:ext uri="{FF2B5EF4-FFF2-40B4-BE49-F238E27FC236}">
                <a16:creationId xmlns:a16="http://schemas.microsoft.com/office/drawing/2014/main" id="{36BB7516-5018-6F1B-72CD-424934B1A1A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24155024-AE77-2D4C-65B4-07250D25E786}"/>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a:extLst>
              <a:ext uri="{FF2B5EF4-FFF2-40B4-BE49-F238E27FC236}">
                <a16:creationId xmlns:a16="http://schemas.microsoft.com/office/drawing/2014/main" id="{22E6D89A-5368-FEAD-6D6C-B744E2AE48B9}"/>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a:extLst>
              <a:ext uri="{FF2B5EF4-FFF2-40B4-BE49-F238E27FC236}">
                <a16:creationId xmlns:a16="http://schemas.microsoft.com/office/drawing/2014/main" id="{FEEC8A75-3C73-B0CC-9E7B-4E2233D936A0}"/>
              </a:ext>
            </a:extLst>
          </p:cNvPr>
          <p:cNvSpPr txBox="1">
            <a:spLocks noChangeArrowheads="1"/>
          </p:cNvSpPr>
          <p:nvPr/>
        </p:nvSpPr>
        <p:spPr bwMode="auto">
          <a:xfrm>
            <a:off x="0" y="1694587"/>
            <a:ext cx="91440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3600" dirty="0">
                <a:solidFill>
                  <a:schemeClr val="bg1"/>
                </a:solidFill>
              </a:rPr>
              <a:t>ER Modeling</a:t>
            </a:r>
          </a:p>
        </p:txBody>
      </p:sp>
      <p:sp>
        <p:nvSpPr>
          <p:cNvPr id="9" name="TextBox 9">
            <a:extLst>
              <a:ext uri="{FF2B5EF4-FFF2-40B4-BE49-F238E27FC236}">
                <a16:creationId xmlns:a16="http://schemas.microsoft.com/office/drawing/2014/main" id="{121DC0CE-0943-584B-D296-2D70CA32F4B8}"/>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7</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W4111_002_2025_1: Lecture 4: ER(3), Relational(3), SQL(3)			© Donald F. Ferguson, 2024</a:t>
            </a:r>
            <a:endParaRPr lang="en-US" altLang="en-US" sz="800" i="1" dirty="0">
              <a:solidFill>
                <a:schemeClr val="bg1"/>
              </a:solidFill>
            </a:endParaRPr>
          </a:p>
        </p:txBody>
      </p:sp>
    </p:spTree>
    <p:extLst>
      <p:ext uri="{BB962C8B-B14F-4D97-AF65-F5344CB8AC3E}">
        <p14:creationId xmlns:p14="http://schemas.microsoft.com/office/powerpoint/2010/main" val="36617206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DBA221-D759-68AA-B855-345ED282443F}"/>
            </a:ext>
          </a:extLst>
        </p:cNvPr>
        <p:cNvGrpSpPr/>
        <p:nvPr/>
      </p:nvGrpSpPr>
      <p:grpSpPr>
        <a:xfrm>
          <a:off x="0" y="0"/>
          <a:ext cx="0" cy="0"/>
          <a:chOff x="0" y="0"/>
          <a:chExt cx="0" cy="0"/>
        </a:xfrm>
      </p:grpSpPr>
      <p:sp>
        <p:nvSpPr>
          <p:cNvPr id="458754" name="Rectangle 2">
            <a:extLst>
              <a:ext uri="{FF2B5EF4-FFF2-40B4-BE49-F238E27FC236}">
                <a16:creationId xmlns:a16="http://schemas.microsoft.com/office/drawing/2014/main" id="{B46CE263-94E0-D4C4-B404-6E8A461A5954}"/>
              </a:ext>
            </a:extLst>
          </p:cNvPr>
          <p:cNvSpPr>
            <a:spLocks noGrp="1" noChangeArrowheads="1"/>
          </p:cNvSpPr>
          <p:nvPr>
            <p:ph type="title"/>
          </p:nvPr>
        </p:nvSpPr>
        <p:spPr>
          <a:xfrm>
            <a:off x="1719263" y="1852613"/>
            <a:ext cx="6057900" cy="457200"/>
          </a:xfrm>
        </p:spPr>
        <p:txBody>
          <a:bodyPr/>
          <a:lstStyle/>
          <a:p>
            <a:r>
              <a:rPr lang="en-US" altLang="en-US" dirty="0"/>
              <a:t>Subqueries in the From Clause</a:t>
            </a:r>
          </a:p>
        </p:txBody>
      </p:sp>
    </p:spTree>
    <p:extLst>
      <p:ext uri="{BB962C8B-B14F-4D97-AF65-F5344CB8AC3E}">
        <p14:creationId xmlns:p14="http://schemas.microsoft.com/office/powerpoint/2010/main" val="12916910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4B8E57-08B0-AB93-8356-A892E7E5EB49}"/>
            </a:ext>
          </a:extLst>
        </p:cNvPr>
        <p:cNvGrpSpPr/>
        <p:nvPr/>
      </p:nvGrpSpPr>
      <p:grpSpPr>
        <a:xfrm>
          <a:off x="0" y="0"/>
          <a:ext cx="0" cy="0"/>
          <a:chOff x="0" y="0"/>
          <a:chExt cx="0" cy="0"/>
        </a:xfrm>
      </p:grpSpPr>
      <p:sp>
        <p:nvSpPr>
          <p:cNvPr id="458754" name="Rectangle 2">
            <a:extLst>
              <a:ext uri="{FF2B5EF4-FFF2-40B4-BE49-F238E27FC236}">
                <a16:creationId xmlns:a16="http://schemas.microsoft.com/office/drawing/2014/main" id="{FA65B120-8B40-2459-4883-175CBF2FC064}"/>
              </a:ext>
            </a:extLst>
          </p:cNvPr>
          <p:cNvSpPr>
            <a:spLocks noGrp="1" noChangeArrowheads="1"/>
          </p:cNvSpPr>
          <p:nvPr>
            <p:ph type="title"/>
          </p:nvPr>
        </p:nvSpPr>
        <p:spPr/>
        <p:txBody>
          <a:bodyPr/>
          <a:lstStyle/>
          <a:p>
            <a:r>
              <a:rPr lang="en-US" altLang="en-US" dirty="0"/>
              <a:t>Subqueries in the Form Clause</a:t>
            </a:r>
          </a:p>
        </p:txBody>
      </p:sp>
      <p:sp>
        <p:nvSpPr>
          <p:cNvPr id="44034" name="Rectangle 3">
            <a:extLst>
              <a:ext uri="{FF2B5EF4-FFF2-40B4-BE49-F238E27FC236}">
                <a16:creationId xmlns:a16="http://schemas.microsoft.com/office/drawing/2014/main" id="{16282FC5-1CC4-8BE3-DF79-307141610D65}"/>
              </a:ext>
            </a:extLst>
          </p:cNvPr>
          <p:cNvSpPr>
            <a:spLocks noGrp="1" noChangeArrowheads="1"/>
          </p:cNvSpPr>
          <p:nvPr>
            <p:ph type="body" idx="1"/>
          </p:nvPr>
        </p:nvSpPr>
        <p:spPr>
          <a:xfrm>
            <a:off x="1719263" y="802434"/>
            <a:ext cx="5582621" cy="3657600"/>
          </a:xfrm>
        </p:spPr>
        <p:txBody>
          <a:bodyPr/>
          <a:lstStyle/>
          <a:p>
            <a:pPr>
              <a:tabLst>
                <a:tab pos="859631" algn="l"/>
                <a:tab pos="1206104" algn="l"/>
                <a:tab pos="1283494" algn="l"/>
              </a:tabLst>
            </a:pPr>
            <a:r>
              <a:rPr lang="en-US" altLang="en-US" dirty="0"/>
              <a:t>SQL allows a subquery expression to be used in the </a:t>
            </a:r>
            <a:r>
              <a:rPr lang="en-US" altLang="en-US" b="1" dirty="0"/>
              <a:t>from </a:t>
            </a:r>
            <a:r>
              <a:rPr lang="en-US" altLang="en-US" dirty="0"/>
              <a:t>clause</a:t>
            </a:r>
          </a:p>
          <a:p>
            <a:pPr>
              <a:tabLst>
                <a:tab pos="859631" algn="l"/>
                <a:tab pos="1206104" algn="l"/>
                <a:tab pos="1283494" algn="l"/>
              </a:tabLst>
            </a:pPr>
            <a:r>
              <a:rPr lang="en-US" altLang="en-US" dirty="0"/>
              <a:t>Find the average instructors’ salaries of those departments where the average salary is greater than $42,000.”</a:t>
            </a:r>
          </a:p>
          <a:p>
            <a:pPr lvl="1">
              <a:buNone/>
              <a:tabLst>
                <a:tab pos="859631" algn="l"/>
                <a:tab pos="1206104" algn="l"/>
                <a:tab pos="1283494" algn="l"/>
              </a:tabLst>
            </a:pPr>
            <a:r>
              <a:rPr lang="en-US" altLang="en-US" b="1" dirty="0"/>
              <a:t>     select </a:t>
            </a:r>
            <a:r>
              <a:rPr lang="en-US" altLang="en-US" i="1" dirty="0"/>
              <a:t>dept_name</a:t>
            </a:r>
            <a:r>
              <a:rPr lang="en-US" altLang="en-US" dirty="0"/>
              <a:t>, </a:t>
            </a:r>
            <a:r>
              <a:rPr lang="en-US" altLang="en-US" i="1" dirty="0" err="1"/>
              <a:t>avg_salary</a:t>
            </a:r>
            <a:br>
              <a:rPr lang="en-US" altLang="en-US" i="1" dirty="0"/>
            </a:br>
            <a:r>
              <a:rPr lang="en-US" altLang="en-US" b="1" dirty="0"/>
              <a:t>from </a:t>
            </a:r>
            <a:r>
              <a:rPr lang="en-US" altLang="en-US" dirty="0"/>
              <a:t>( </a:t>
            </a:r>
            <a:r>
              <a:rPr lang="en-US" altLang="en-US" b="1" dirty="0"/>
              <a:t>select </a:t>
            </a:r>
            <a:r>
              <a:rPr lang="en-US" altLang="en-US" i="1" dirty="0"/>
              <a:t>dept_name</a:t>
            </a:r>
            <a:r>
              <a:rPr lang="en-US" altLang="en-US" dirty="0"/>
              <a:t>, </a:t>
            </a:r>
            <a:r>
              <a:rPr lang="en-US" altLang="en-US" b="1" dirty="0" err="1"/>
              <a:t>avg</a:t>
            </a:r>
            <a:r>
              <a:rPr lang="en-US" altLang="en-US" b="1" dirty="0"/>
              <a:t> </a:t>
            </a:r>
            <a:r>
              <a:rPr lang="en-US" altLang="en-US" dirty="0"/>
              <a:t>(</a:t>
            </a:r>
            <a:r>
              <a:rPr lang="en-US" altLang="en-US" i="1" dirty="0"/>
              <a:t>salary</a:t>
            </a:r>
            <a:r>
              <a:rPr lang="en-US" altLang="en-US" dirty="0"/>
              <a:t>) </a:t>
            </a:r>
            <a:r>
              <a:rPr lang="en-US" altLang="en-US" b="1" dirty="0"/>
              <a:t>as </a:t>
            </a:r>
            <a:r>
              <a:rPr lang="en-US" altLang="en-US" i="1" dirty="0" err="1"/>
              <a:t>avg_salary</a:t>
            </a:r>
            <a:br>
              <a:rPr lang="en-US" altLang="en-US" i="1" dirty="0"/>
            </a:br>
            <a:r>
              <a:rPr lang="en-US" altLang="en-US" i="1" dirty="0"/>
              <a:t>           </a:t>
            </a:r>
            <a:r>
              <a:rPr lang="en-US" altLang="en-US" b="1" dirty="0"/>
              <a:t>from </a:t>
            </a:r>
            <a:r>
              <a:rPr lang="en-US" altLang="en-US" i="1" dirty="0"/>
              <a:t>instructor</a:t>
            </a:r>
            <a:br>
              <a:rPr lang="en-US" altLang="en-US" i="1" dirty="0"/>
            </a:br>
            <a:r>
              <a:rPr lang="en-US" altLang="en-US" i="1" dirty="0"/>
              <a:t>           </a:t>
            </a:r>
            <a:r>
              <a:rPr lang="en-US" altLang="en-US" b="1" dirty="0"/>
              <a:t>group by </a:t>
            </a:r>
            <a:r>
              <a:rPr lang="en-US" altLang="en-US" i="1" dirty="0"/>
              <a:t>dept_name</a:t>
            </a:r>
            <a:r>
              <a:rPr lang="en-US" altLang="en-US" dirty="0"/>
              <a:t>)</a:t>
            </a:r>
            <a:br>
              <a:rPr lang="en-US" altLang="en-US" dirty="0"/>
            </a:br>
            <a:r>
              <a:rPr lang="en-US" altLang="en-US" b="1" dirty="0"/>
              <a:t>where </a:t>
            </a:r>
            <a:r>
              <a:rPr lang="en-US" altLang="en-US" i="1" dirty="0" err="1"/>
              <a:t>avg_salary</a:t>
            </a:r>
            <a:r>
              <a:rPr lang="en-US" altLang="en-US" i="1" dirty="0"/>
              <a:t> </a:t>
            </a:r>
            <a:r>
              <a:rPr lang="en-US" altLang="en-US" dirty="0"/>
              <a:t>&gt; 42000;</a:t>
            </a:r>
          </a:p>
          <a:p>
            <a:pPr>
              <a:tabLst>
                <a:tab pos="859631" algn="l"/>
                <a:tab pos="1206104" algn="l"/>
                <a:tab pos="1283494" algn="l"/>
              </a:tabLst>
            </a:pPr>
            <a:r>
              <a:rPr lang="en-US" altLang="en-US" dirty="0"/>
              <a:t>Note that we do not need to use the </a:t>
            </a:r>
            <a:r>
              <a:rPr lang="en-US" altLang="en-US" b="1" dirty="0"/>
              <a:t>having </a:t>
            </a:r>
            <a:r>
              <a:rPr lang="en-US" altLang="en-US" dirty="0"/>
              <a:t>clause</a:t>
            </a:r>
          </a:p>
          <a:p>
            <a:pPr>
              <a:tabLst>
                <a:tab pos="859631" algn="l"/>
                <a:tab pos="1206104" algn="l"/>
                <a:tab pos="1283494" algn="l"/>
              </a:tabLst>
            </a:pPr>
            <a:r>
              <a:rPr lang="en-US" altLang="en-US" dirty="0"/>
              <a:t>Another way to write above query</a:t>
            </a:r>
          </a:p>
          <a:p>
            <a:pPr marL="0" indent="0">
              <a:buNone/>
              <a:tabLst>
                <a:tab pos="859631" algn="l"/>
                <a:tab pos="1206104" algn="l"/>
                <a:tab pos="1283494" algn="l"/>
              </a:tabLst>
            </a:pPr>
            <a:r>
              <a:rPr lang="en-US" altLang="en-US" sz="600" dirty="0"/>
              <a:t> </a:t>
            </a:r>
          </a:p>
          <a:p>
            <a:pPr lvl="1">
              <a:spcBef>
                <a:spcPts val="0"/>
              </a:spcBef>
              <a:buNone/>
              <a:tabLst>
                <a:tab pos="859631" algn="l"/>
                <a:tab pos="1206104" algn="l"/>
                <a:tab pos="1283494" algn="l"/>
              </a:tabLst>
            </a:pPr>
            <a:r>
              <a:rPr lang="en-US" altLang="en-US" b="1" dirty="0"/>
              <a:t>     select </a:t>
            </a:r>
            <a:r>
              <a:rPr lang="en-US" altLang="en-US" i="1" dirty="0"/>
              <a:t>dept_name</a:t>
            </a:r>
            <a:r>
              <a:rPr lang="en-US" altLang="en-US" dirty="0"/>
              <a:t>, </a:t>
            </a:r>
            <a:r>
              <a:rPr lang="en-US" altLang="en-US" i="1" dirty="0" err="1"/>
              <a:t>avg_salary</a:t>
            </a:r>
            <a:br>
              <a:rPr lang="en-US" altLang="en-US" i="1" dirty="0"/>
            </a:br>
            <a:r>
              <a:rPr lang="en-US" altLang="en-US" b="1" dirty="0"/>
              <a:t>from </a:t>
            </a:r>
            <a:r>
              <a:rPr lang="en-US" altLang="en-US" dirty="0"/>
              <a:t>( </a:t>
            </a:r>
            <a:r>
              <a:rPr lang="en-US" altLang="en-US" b="1" dirty="0"/>
              <a:t>select </a:t>
            </a:r>
            <a:r>
              <a:rPr lang="en-US" altLang="en-US" i="1" dirty="0"/>
              <a:t>dept_name</a:t>
            </a:r>
            <a:r>
              <a:rPr lang="en-US" altLang="en-US" dirty="0"/>
              <a:t>, </a:t>
            </a:r>
            <a:r>
              <a:rPr lang="en-US" altLang="en-US" b="1" dirty="0" err="1"/>
              <a:t>avg</a:t>
            </a:r>
            <a:r>
              <a:rPr lang="en-US" altLang="en-US" b="1" dirty="0"/>
              <a:t> </a:t>
            </a:r>
            <a:r>
              <a:rPr lang="en-US" altLang="en-US" dirty="0"/>
              <a:t>(</a:t>
            </a:r>
            <a:r>
              <a:rPr lang="en-US" altLang="en-US" i="1" dirty="0"/>
              <a:t>salary</a:t>
            </a:r>
            <a:r>
              <a:rPr lang="en-US" altLang="en-US" dirty="0"/>
              <a:t>) </a:t>
            </a:r>
            <a:br>
              <a:rPr lang="en-US" altLang="en-US" i="1" dirty="0"/>
            </a:br>
            <a:r>
              <a:rPr lang="en-US" altLang="en-US" i="1" dirty="0"/>
              <a:t>           </a:t>
            </a:r>
            <a:r>
              <a:rPr lang="en-US" altLang="en-US" b="1" dirty="0"/>
              <a:t>from </a:t>
            </a:r>
            <a:r>
              <a:rPr lang="en-US" altLang="en-US" i="1" dirty="0"/>
              <a:t>instructor</a:t>
            </a:r>
            <a:br>
              <a:rPr lang="en-US" altLang="en-US" i="1" dirty="0"/>
            </a:br>
            <a:r>
              <a:rPr lang="en-US" altLang="en-US" i="1" dirty="0"/>
              <a:t>           </a:t>
            </a:r>
            <a:r>
              <a:rPr lang="en-US" altLang="en-US" b="1" dirty="0"/>
              <a:t>group by </a:t>
            </a:r>
            <a:r>
              <a:rPr lang="en-US" altLang="en-US" i="1" dirty="0"/>
              <a:t>dept_name</a:t>
            </a:r>
            <a:r>
              <a:rPr lang="en-US" altLang="en-US" dirty="0"/>
              <a:t>) </a:t>
            </a:r>
          </a:p>
          <a:p>
            <a:pPr lvl="1">
              <a:spcBef>
                <a:spcPts val="0"/>
              </a:spcBef>
              <a:buNone/>
              <a:tabLst>
                <a:tab pos="859631" algn="l"/>
                <a:tab pos="1206104" algn="l"/>
                <a:tab pos="1283494" algn="l"/>
              </a:tabLst>
            </a:pPr>
            <a:r>
              <a:rPr lang="en-US" altLang="en-US" b="1" dirty="0"/>
              <a:t>                as </a:t>
            </a:r>
            <a:r>
              <a:rPr lang="en-US" altLang="en-US" i="1" dirty="0" err="1"/>
              <a:t>dept_avg</a:t>
            </a:r>
            <a:r>
              <a:rPr lang="en-US" altLang="en-US" i="1" dirty="0"/>
              <a:t> </a:t>
            </a:r>
            <a:r>
              <a:rPr lang="en-US" altLang="en-US" dirty="0"/>
              <a:t>(</a:t>
            </a:r>
            <a:r>
              <a:rPr lang="en-US" altLang="en-US" i="1" dirty="0"/>
              <a:t>dept_name</a:t>
            </a:r>
            <a:r>
              <a:rPr lang="en-US" altLang="en-US" dirty="0"/>
              <a:t>, </a:t>
            </a:r>
            <a:r>
              <a:rPr lang="en-US" altLang="en-US" i="1" dirty="0" err="1"/>
              <a:t>avg_salary</a:t>
            </a:r>
            <a:r>
              <a:rPr lang="en-US" altLang="en-US" dirty="0"/>
              <a:t>)</a:t>
            </a:r>
          </a:p>
          <a:p>
            <a:pPr lvl="1">
              <a:spcBef>
                <a:spcPts val="0"/>
              </a:spcBef>
              <a:buNone/>
              <a:tabLst>
                <a:tab pos="859631" algn="l"/>
                <a:tab pos="1206104" algn="l"/>
                <a:tab pos="1283494" algn="l"/>
              </a:tabLst>
            </a:pPr>
            <a:r>
              <a:rPr lang="en-US" altLang="en-US" b="1" dirty="0"/>
              <a:t>    where </a:t>
            </a:r>
            <a:r>
              <a:rPr lang="en-US" altLang="en-US" i="1" dirty="0" err="1"/>
              <a:t>avg_salary</a:t>
            </a:r>
            <a:r>
              <a:rPr lang="en-US" altLang="en-US" i="1" dirty="0"/>
              <a:t> </a:t>
            </a:r>
            <a:r>
              <a:rPr lang="en-US" altLang="en-US" dirty="0"/>
              <a:t>&gt; 42000;</a:t>
            </a:r>
          </a:p>
          <a:p>
            <a:pPr>
              <a:tabLst>
                <a:tab pos="859631" algn="l"/>
                <a:tab pos="1206104" algn="l"/>
                <a:tab pos="1283494" algn="l"/>
              </a:tabLst>
            </a:pPr>
            <a:endParaRPr lang="en-US" altLang="en-US" dirty="0"/>
          </a:p>
          <a:p>
            <a:pPr>
              <a:buNone/>
              <a:tabLst>
                <a:tab pos="859631" algn="l"/>
                <a:tab pos="1206104" algn="l"/>
                <a:tab pos="1283494" algn="l"/>
              </a:tabLst>
            </a:pPr>
            <a:endParaRPr lang="en-US" altLang="en-US" dirty="0"/>
          </a:p>
        </p:txBody>
      </p:sp>
    </p:spTree>
    <p:extLst>
      <p:ext uri="{BB962C8B-B14F-4D97-AF65-F5344CB8AC3E}">
        <p14:creationId xmlns:p14="http://schemas.microsoft.com/office/powerpoint/2010/main" val="38529544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CE1865-DEAB-EC59-4CC1-4D68E76D576E}"/>
            </a:ext>
          </a:extLst>
        </p:cNvPr>
        <p:cNvGrpSpPr/>
        <p:nvPr/>
      </p:nvGrpSpPr>
      <p:grpSpPr>
        <a:xfrm>
          <a:off x="0" y="0"/>
          <a:ext cx="0" cy="0"/>
          <a:chOff x="0" y="0"/>
          <a:chExt cx="0" cy="0"/>
        </a:xfrm>
      </p:grpSpPr>
      <p:sp>
        <p:nvSpPr>
          <p:cNvPr id="461826" name="Rectangle 2">
            <a:extLst>
              <a:ext uri="{FF2B5EF4-FFF2-40B4-BE49-F238E27FC236}">
                <a16:creationId xmlns:a16="http://schemas.microsoft.com/office/drawing/2014/main" id="{A8403EE2-92B5-58C3-C8C1-ADCA9E86DC5E}"/>
              </a:ext>
            </a:extLst>
          </p:cNvPr>
          <p:cNvSpPr>
            <a:spLocks noGrp="1" noChangeArrowheads="1"/>
          </p:cNvSpPr>
          <p:nvPr>
            <p:ph type="title"/>
          </p:nvPr>
        </p:nvSpPr>
        <p:spPr/>
        <p:txBody>
          <a:bodyPr/>
          <a:lstStyle/>
          <a:p>
            <a:r>
              <a:rPr lang="en-US" altLang="en-US" dirty="0"/>
              <a:t>With Clause</a:t>
            </a:r>
          </a:p>
        </p:txBody>
      </p:sp>
      <p:sp>
        <p:nvSpPr>
          <p:cNvPr id="45058" name="Rectangle 3">
            <a:extLst>
              <a:ext uri="{FF2B5EF4-FFF2-40B4-BE49-F238E27FC236}">
                <a16:creationId xmlns:a16="http://schemas.microsoft.com/office/drawing/2014/main" id="{9D92FCD5-1039-100D-4410-4F2AE176BC89}"/>
              </a:ext>
            </a:extLst>
          </p:cNvPr>
          <p:cNvSpPr>
            <a:spLocks noGrp="1" noChangeArrowheads="1"/>
          </p:cNvSpPr>
          <p:nvPr>
            <p:ph type="body" idx="1"/>
          </p:nvPr>
        </p:nvSpPr>
        <p:spPr>
          <a:xfrm>
            <a:off x="1719263" y="829867"/>
            <a:ext cx="5802343" cy="3677840"/>
          </a:xfrm>
        </p:spPr>
        <p:txBody>
          <a:bodyPr/>
          <a:lstStyle/>
          <a:p>
            <a:r>
              <a:rPr lang="en-US" altLang="en-US" dirty="0"/>
              <a:t>The </a:t>
            </a:r>
            <a:r>
              <a:rPr lang="en-US" altLang="en-US" b="1" dirty="0">
                <a:solidFill>
                  <a:srgbClr val="002060"/>
                </a:solidFill>
              </a:rPr>
              <a:t>with</a:t>
            </a:r>
            <a:r>
              <a:rPr lang="en-US" altLang="en-US" dirty="0"/>
              <a:t> clause provides a way of defining a temporary relation whose definition is available only to the query in which the </a:t>
            </a:r>
            <a:r>
              <a:rPr lang="en-US" altLang="en-US" b="1" dirty="0"/>
              <a:t>with</a:t>
            </a:r>
            <a:r>
              <a:rPr lang="en-US" altLang="en-US" b="1" dirty="0">
                <a:solidFill>
                  <a:schemeClr val="tx2"/>
                </a:solidFill>
              </a:rPr>
              <a:t> </a:t>
            </a:r>
            <a:r>
              <a:rPr lang="en-US" altLang="en-US" dirty="0"/>
              <a:t>clause occurs. </a:t>
            </a:r>
          </a:p>
          <a:p>
            <a:r>
              <a:rPr lang="en-US" altLang="en-US" dirty="0"/>
              <a:t>Find all departments with the maximum budget </a:t>
            </a:r>
            <a:br>
              <a:rPr lang="en-US" altLang="en-US" dirty="0"/>
            </a:br>
            <a:r>
              <a:rPr lang="en-US" altLang="en-US" sz="600" dirty="0"/>
              <a:t> </a:t>
            </a:r>
            <a:br>
              <a:rPr lang="en-US" altLang="en-US" b="1" dirty="0"/>
            </a:br>
            <a:r>
              <a:rPr lang="en-US" altLang="en-US" b="1" dirty="0"/>
              <a:t>     with </a:t>
            </a:r>
            <a:r>
              <a:rPr lang="en-US" altLang="en-US" i="1" dirty="0" err="1"/>
              <a:t>max_budget</a:t>
            </a:r>
            <a:r>
              <a:rPr lang="en-US" altLang="en-US" i="1" dirty="0"/>
              <a:t> </a:t>
            </a:r>
            <a:r>
              <a:rPr lang="en-US" altLang="en-US" dirty="0"/>
              <a:t>(</a:t>
            </a:r>
            <a:r>
              <a:rPr lang="en-US" altLang="en-US" i="1" dirty="0"/>
              <a:t>value</a:t>
            </a:r>
            <a:r>
              <a:rPr lang="en-US" altLang="en-US" dirty="0"/>
              <a:t>) </a:t>
            </a:r>
            <a:r>
              <a:rPr lang="en-US" altLang="en-US" b="1" dirty="0"/>
              <a:t>as </a:t>
            </a:r>
            <a:br>
              <a:rPr lang="en-US" altLang="en-US" b="1" dirty="0"/>
            </a:br>
            <a:r>
              <a:rPr lang="en-US" altLang="en-US" b="1" dirty="0"/>
              <a:t>             </a:t>
            </a:r>
            <a:r>
              <a:rPr lang="en-US" altLang="en-US" dirty="0"/>
              <a:t>(</a:t>
            </a:r>
            <a:r>
              <a:rPr lang="en-US" altLang="en-US" b="1" dirty="0"/>
              <a:t>select max</a:t>
            </a:r>
            <a:r>
              <a:rPr lang="en-US" altLang="en-US" dirty="0"/>
              <a:t>(</a:t>
            </a:r>
            <a:r>
              <a:rPr lang="en-US" altLang="en-US" i="1" dirty="0"/>
              <a:t>budget</a:t>
            </a:r>
            <a:r>
              <a:rPr lang="en-US" altLang="en-US" dirty="0"/>
              <a:t>)</a:t>
            </a:r>
            <a:br>
              <a:rPr lang="en-US" altLang="en-US" dirty="0"/>
            </a:br>
            <a:r>
              <a:rPr lang="en-US" altLang="en-US" dirty="0"/>
              <a:t>              </a:t>
            </a:r>
            <a:r>
              <a:rPr lang="en-US" altLang="en-US" b="1" dirty="0"/>
              <a:t>from </a:t>
            </a:r>
            <a:r>
              <a:rPr lang="en-US" altLang="en-US" i="1" dirty="0"/>
              <a:t>department</a:t>
            </a:r>
            <a:r>
              <a:rPr lang="en-US" altLang="en-US" dirty="0"/>
              <a:t>)</a:t>
            </a:r>
            <a:br>
              <a:rPr lang="en-US" altLang="en-US" dirty="0"/>
            </a:br>
            <a:r>
              <a:rPr lang="en-US" altLang="en-US" dirty="0"/>
              <a:t>     </a:t>
            </a:r>
            <a:r>
              <a:rPr lang="en-US" altLang="en-US" b="1" dirty="0"/>
              <a:t>select </a:t>
            </a:r>
            <a:r>
              <a:rPr lang="en-US" altLang="en-US" i="1" dirty="0"/>
              <a:t>department.name</a:t>
            </a:r>
            <a:br>
              <a:rPr lang="en-US" altLang="en-US" i="1" dirty="0"/>
            </a:br>
            <a:r>
              <a:rPr lang="en-US" altLang="en-US" i="1" dirty="0"/>
              <a:t>     </a:t>
            </a:r>
            <a:r>
              <a:rPr lang="en-US" altLang="en-US" b="1" dirty="0"/>
              <a:t>from </a:t>
            </a:r>
            <a:r>
              <a:rPr lang="en-US" altLang="en-US" i="1" dirty="0"/>
              <a:t>department</a:t>
            </a:r>
            <a:r>
              <a:rPr lang="en-US" altLang="en-US" dirty="0"/>
              <a:t>, </a:t>
            </a:r>
            <a:r>
              <a:rPr lang="en-US" altLang="en-US" i="1" dirty="0" err="1"/>
              <a:t>max_budget</a:t>
            </a:r>
            <a:br>
              <a:rPr lang="en-US" altLang="en-US" i="1" dirty="0"/>
            </a:br>
            <a:r>
              <a:rPr lang="en-US" altLang="en-US" i="1" dirty="0"/>
              <a:t>     </a:t>
            </a:r>
            <a:r>
              <a:rPr lang="en-US" altLang="en-US" b="1" dirty="0"/>
              <a:t>where </a:t>
            </a:r>
            <a:r>
              <a:rPr lang="en-US" altLang="en-US" i="1" dirty="0" err="1"/>
              <a:t>department</a:t>
            </a:r>
            <a:r>
              <a:rPr lang="en-US" altLang="en-US" dirty="0" err="1"/>
              <a:t>.</a:t>
            </a:r>
            <a:r>
              <a:rPr lang="en-US" altLang="en-US" i="1" dirty="0" err="1"/>
              <a:t>budget</a:t>
            </a:r>
            <a:r>
              <a:rPr lang="en-US" altLang="en-US" i="1" dirty="0"/>
              <a:t> </a:t>
            </a:r>
            <a:r>
              <a:rPr lang="en-US" altLang="en-US" dirty="0"/>
              <a:t>= </a:t>
            </a:r>
            <a:r>
              <a:rPr lang="en-US" altLang="en-US" i="1" dirty="0" err="1"/>
              <a:t>max_budget.value</a:t>
            </a:r>
            <a:r>
              <a:rPr lang="en-US" altLang="en-US" dirty="0"/>
              <a:t>;</a:t>
            </a:r>
          </a:p>
        </p:txBody>
      </p:sp>
    </p:spTree>
    <p:extLst>
      <p:ext uri="{BB962C8B-B14F-4D97-AF65-F5344CB8AC3E}">
        <p14:creationId xmlns:p14="http://schemas.microsoft.com/office/powerpoint/2010/main" val="105848411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PhAnim="0">
  <p:cSld>
    <p:spTree>
      <p:nvGrpSpPr>
        <p:cNvPr id="1" name="">
          <a:extLst>
            <a:ext uri="{FF2B5EF4-FFF2-40B4-BE49-F238E27FC236}">
              <a16:creationId xmlns:a16="http://schemas.microsoft.com/office/drawing/2014/main" id="{3B5E8F13-5742-F2E8-FD2F-6019C45854F6}"/>
            </a:ext>
          </a:extLst>
        </p:cNvPr>
        <p:cNvGrpSpPr/>
        <p:nvPr/>
      </p:nvGrpSpPr>
      <p:grpSpPr>
        <a:xfrm>
          <a:off x="0" y="0"/>
          <a:ext cx="0" cy="0"/>
          <a:chOff x="0" y="0"/>
          <a:chExt cx="0" cy="0"/>
        </a:xfrm>
      </p:grpSpPr>
      <p:sp>
        <p:nvSpPr>
          <p:cNvPr id="463874" name="Rectangle 2">
            <a:extLst>
              <a:ext uri="{FF2B5EF4-FFF2-40B4-BE49-F238E27FC236}">
                <a16:creationId xmlns:a16="http://schemas.microsoft.com/office/drawing/2014/main" id="{05E56650-E4D1-6130-FE8F-B02388208B17}"/>
              </a:ext>
            </a:extLst>
          </p:cNvPr>
          <p:cNvSpPr>
            <a:spLocks noGrp="1" noChangeArrowheads="1"/>
          </p:cNvSpPr>
          <p:nvPr>
            <p:ph type="title"/>
          </p:nvPr>
        </p:nvSpPr>
        <p:spPr/>
        <p:txBody>
          <a:bodyPr/>
          <a:lstStyle/>
          <a:p>
            <a:r>
              <a:rPr lang="en-US" altLang="en-US" dirty="0"/>
              <a:t>Complex Queries using With Clause</a:t>
            </a:r>
          </a:p>
        </p:txBody>
      </p:sp>
      <p:sp>
        <p:nvSpPr>
          <p:cNvPr id="46082" name="Rectangle 3">
            <a:extLst>
              <a:ext uri="{FF2B5EF4-FFF2-40B4-BE49-F238E27FC236}">
                <a16:creationId xmlns:a16="http://schemas.microsoft.com/office/drawing/2014/main" id="{CDC21AF6-ACA6-2BC7-46CC-0259000FB150}"/>
              </a:ext>
            </a:extLst>
          </p:cNvPr>
          <p:cNvSpPr>
            <a:spLocks noGrp="1" noChangeArrowheads="1"/>
          </p:cNvSpPr>
          <p:nvPr>
            <p:ph type="body" idx="1"/>
          </p:nvPr>
        </p:nvSpPr>
        <p:spPr>
          <a:xfrm>
            <a:off x="1719263" y="860822"/>
            <a:ext cx="5668128" cy="520398"/>
          </a:xfrm>
        </p:spPr>
        <p:txBody>
          <a:bodyPr/>
          <a:lstStyle/>
          <a:p>
            <a:r>
              <a:rPr lang="en-US" altLang="en-US" dirty="0"/>
              <a:t>Find all departments where the total salary is greater than the average of the total salary at all departments</a:t>
            </a:r>
          </a:p>
        </p:txBody>
      </p:sp>
      <p:sp>
        <p:nvSpPr>
          <p:cNvPr id="46083" name="Text Box 4">
            <a:extLst>
              <a:ext uri="{FF2B5EF4-FFF2-40B4-BE49-F238E27FC236}">
                <a16:creationId xmlns:a16="http://schemas.microsoft.com/office/drawing/2014/main" id="{8C01A291-3373-5B6A-2708-4B431B9B056B}"/>
              </a:ext>
            </a:extLst>
          </p:cNvPr>
          <p:cNvSpPr txBox="1">
            <a:spLocks noChangeArrowheads="1"/>
          </p:cNvSpPr>
          <p:nvPr/>
        </p:nvSpPr>
        <p:spPr bwMode="auto">
          <a:xfrm>
            <a:off x="2314853" y="1381221"/>
            <a:ext cx="5143527" cy="20544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with </a:t>
            </a:r>
            <a:r>
              <a:rPr kumimoji="0"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dept</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_total </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dept_name</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value</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as</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select </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dept_name</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sum</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salary</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from </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instructor</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group by </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dept_name</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dept_total_avg</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value</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as</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select </a:t>
            </a:r>
            <a:r>
              <a:rPr kumimoji="0" lang="en-US" altLang="en-US" sz="1275" b="1" i="0"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avg</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value</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from </a:t>
            </a:r>
            <a:r>
              <a:rPr kumimoji="0"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dept_total</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select </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dept_name</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from </a:t>
            </a:r>
            <a:r>
              <a:rPr kumimoji="0"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dept_total</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dept_total_avg</a:t>
            </a:r>
            <a:endPar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where </a:t>
            </a:r>
            <a:r>
              <a:rPr kumimoji="0"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dept_total.value</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&gt; </a:t>
            </a:r>
            <a:r>
              <a:rPr kumimoji="0"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dept_total_avg.value</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p>
        </p:txBody>
      </p:sp>
    </p:spTree>
    <p:extLst>
      <p:ext uri="{BB962C8B-B14F-4D97-AF65-F5344CB8AC3E}">
        <p14:creationId xmlns:p14="http://schemas.microsoft.com/office/powerpoint/2010/main" val="120013811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19A48F-042B-A399-5D31-AA3436A5C4D0}"/>
            </a:ext>
          </a:extLst>
        </p:cNvPr>
        <p:cNvGrpSpPr/>
        <p:nvPr/>
      </p:nvGrpSpPr>
      <p:grpSpPr>
        <a:xfrm>
          <a:off x="0" y="0"/>
          <a:ext cx="0" cy="0"/>
          <a:chOff x="0" y="0"/>
          <a:chExt cx="0" cy="0"/>
        </a:xfrm>
      </p:grpSpPr>
      <p:sp>
        <p:nvSpPr>
          <p:cNvPr id="561154" name="Rectangle 2">
            <a:extLst>
              <a:ext uri="{FF2B5EF4-FFF2-40B4-BE49-F238E27FC236}">
                <a16:creationId xmlns:a16="http://schemas.microsoft.com/office/drawing/2014/main" id="{6722B85D-E09A-CF13-14C8-036FF8622337}"/>
              </a:ext>
            </a:extLst>
          </p:cNvPr>
          <p:cNvSpPr>
            <a:spLocks noGrp="1" noChangeArrowheads="1"/>
          </p:cNvSpPr>
          <p:nvPr>
            <p:ph type="title"/>
          </p:nvPr>
        </p:nvSpPr>
        <p:spPr/>
        <p:txBody>
          <a:bodyPr/>
          <a:lstStyle/>
          <a:p>
            <a:r>
              <a:rPr lang="en-US" altLang="en-US" dirty="0"/>
              <a:t>Scalar Subquery</a:t>
            </a:r>
          </a:p>
        </p:txBody>
      </p:sp>
      <p:sp>
        <p:nvSpPr>
          <p:cNvPr id="60418" name="Rectangle 3">
            <a:extLst>
              <a:ext uri="{FF2B5EF4-FFF2-40B4-BE49-F238E27FC236}">
                <a16:creationId xmlns:a16="http://schemas.microsoft.com/office/drawing/2014/main" id="{7D90C373-2114-3815-2E1D-A8CDA689E9CD}"/>
              </a:ext>
            </a:extLst>
          </p:cNvPr>
          <p:cNvSpPr>
            <a:spLocks noGrp="1" noChangeArrowheads="1"/>
          </p:cNvSpPr>
          <p:nvPr>
            <p:ph type="body" idx="1"/>
          </p:nvPr>
        </p:nvSpPr>
        <p:spPr>
          <a:xfrm>
            <a:off x="1719262" y="820342"/>
            <a:ext cx="5659946" cy="3541347"/>
          </a:xfrm>
        </p:spPr>
        <p:txBody>
          <a:bodyPr/>
          <a:lstStyle/>
          <a:p>
            <a:r>
              <a:rPr lang="en-US" altLang="en-US" dirty="0"/>
              <a:t>Scalar subquery is one which is used where a single value is expected</a:t>
            </a:r>
          </a:p>
          <a:p>
            <a:r>
              <a:rPr lang="en-US" altLang="en-US" dirty="0"/>
              <a:t>List all departments along with the number of instructors in each department</a:t>
            </a:r>
          </a:p>
          <a:p>
            <a:pPr>
              <a:buFont typeface="Monotype Sorts" charset="2"/>
              <a:buNone/>
            </a:pPr>
            <a:r>
              <a:rPr lang="en-US" altLang="en-US" b="1" dirty="0"/>
              <a:t>	select </a:t>
            </a:r>
            <a:r>
              <a:rPr lang="en-US" altLang="en-US" i="1" dirty="0"/>
              <a:t>dept_name</a:t>
            </a:r>
            <a:r>
              <a:rPr lang="en-US" altLang="en-US" dirty="0"/>
              <a:t>, </a:t>
            </a:r>
            <a:br>
              <a:rPr lang="en-US" altLang="en-US" dirty="0"/>
            </a:br>
            <a:r>
              <a:rPr lang="en-US" altLang="en-US" dirty="0"/>
              <a:t>             ( </a:t>
            </a:r>
            <a:r>
              <a:rPr lang="en-US" altLang="en-US" b="1" dirty="0"/>
              <a:t>select count</a:t>
            </a:r>
            <a:r>
              <a:rPr lang="en-US" altLang="en-US" dirty="0"/>
              <a:t>(*) </a:t>
            </a:r>
            <a:br>
              <a:rPr lang="en-US" altLang="en-US" dirty="0"/>
            </a:br>
            <a:r>
              <a:rPr lang="en-US" altLang="en-US" dirty="0"/>
              <a:t>                </a:t>
            </a:r>
            <a:r>
              <a:rPr lang="en-US" altLang="en-US" b="1" dirty="0"/>
              <a:t>from </a:t>
            </a:r>
            <a:r>
              <a:rPr lang="en-US" altLang="en-US" i="1" dirty="0"/>
              <a:t>instructor </a:t>
            </a:r>
            <a:br>
              <a:rPr lang="en-US" altLang="en-US" i="1" dirty="0"/>
            </a:br>
            <a:r>
              <a:rPr lang="en-US" altLang="en-US" i="1" dirty="0"/>
              <a:t>                </a:t>
            </a:r>
            <a:r>
              <a:rPr lang="en-US" altLang="en-US" b="1" dirty="0"/>
              <a:t>where </a:t>
            </a:r>
            <a:r>
              <a:rPr lang="en-US" altLang="en-US" i="1" dirty="0" err="1"/>
              <a:t>department</a:t>
            </a:r>
            <a:r>
              <a:rPr lang="en-US" altLang="en-US" dirty="0" err="1"/>
              <a:t>.</a:t>
            </a:r>
            <a:r>
              <a:rPr lang="en-US" altLang="en-US" i="1" dirty="0" err="1"/>
              <a:t>dept_name</a:t>
            </a:r>
            <a:r>
              <a:rPr lang="en-US" altLang="en-US" i="1" dirty="0"/>
              <a:t> </a:t>
            </a:r>
            <a:r>
              <a:rPr lang="en-US" altLang="en-US" dirty="0"/>
              <a:t>= </a:t>
            </a:r>
            <a:r>
              <a:rPr lang="en-US" altLang="en-US" i="1" dirty="0" err="1"/>
              <a:t>instructor</a:t>
            </a:r>
            <a:r>
              <a:rPr lang="en-US" altLang="en-US" dirty="0" err="1"/>
              <a:t>.</a:t>
            </a:r>
            <a:r>
              <a:rPr lang="en-US" altLang="en-US" i="1" dirty="0" err="1"/>
              <a:t>dept_name</a:t>
            </a:r>
            <a:r>
              <a:rPr lang="en-US" altLang="en-US" dirty="0"/>
              <a:t>)</a:t>
            </a:r>
            <a:br>
              <a:rPr lang="en-US" altLang="en-US" dirty="0"/>
            </a:br>
            <a:r>
              <a:rPr lang="en-US" altLang="en-US" dirty="0"/>
              <a:t>             </a:t>
            </a:r>
            <a:r>
              <a:rPr lang="en-US" altLang="en-US" b="1" dirty="0"/>
              <a:t>as </a:t>
            </a:r>
            <a:r>
              <a:rPr lang="en-US" altLang="en-US" i="1" dirty="0" err="1"/>
              <a:t>num_instructors</a:t>
            </a:r>
            <a:br>
              <a:rPr lang="en-US" altLang="en-US" i="1" dirty="0"/>
            </a:br>
            <a:r>
              <a:rPr lang="en-US" altLang="en-US" b="1" dirty="0"/>
              <a:t>from </a:t>
            </a:r>
            <a:r>
              <a:rPr lang="en-US" altLang="en-US" i="1" dirty="0"/>
              <a:t>department</a:t>
            </a:r>
            <a:r>
              <a:rPr lang="en-US" altLang="en-US" dirty="0"/>
              <a:t>;</a:t>
            </a:r>
          </a:p>
          <a:p>
            <a:r>
              <a:rPr lang="en-US" altLang="en-US" dirty="0"/>
              <a:t>Runtime error if subquery returns more than one result tuple</a:t>
            </a:r>
          </a:p>
        </p:txBody>
      </p:sp>
    </p:spTree>
    <p:extLst>
      <p:ext uri="{BB962C8B-B14F-4D97-AF65-F5344CB8AC3E}">
        <p14:creationId xmlns:p14="http://schemas.microsoft.com/office/powerpoint/2010/main" val="304186895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5F97B6-3357-8E90-473F-30977F199782}"/>
            </a:ext>
          </a:extLst>
        </p:cNvPr>
        <p:cNvGrpSpPr/>
        <p:nvPr/>
      </p:nvGrpSpPr>
      <p:grpSpPr>
        <a:xfrm>
          <a:off x="0" y="0"/>
          <a:ext cx="0" cy="0"/>
          <a:chOff x="0" y="0"/>
          <a:chExt cx="0" cy="0"/>
        </a:xfrm>
      </p:grpSpPr>
      <p:pic>
        <p:nvPicPr>
          <p:cNvPr id="10241" name="Picture 11" descr="16x9_BG-08.jpg">
            <a:extLst>
              <a:ext uri="{FF2B5EF4-FFF2-40B4-BE49-F238E27FC236}">
                <a16:creationId xmlns:a16="http://schemas.microsoft.com/office/drawing/2014/main" id="{47EEFC01-B0DE-169D-B8B3-ABCE1F51ED6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A26BD595-F1AB-CC29-DCAC-AB556D3BCF9B}"/>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a:extLst>
              <a:ext uri="{FF2B5EF4-FFF2-40B4-BE49-F238E27FC236}">
                <a16:creationId xmlns:a16="http://schemas.microsoft.com/office/drawing/2014/main" id="{B5172FEA-FFAB-3FA5-A90E-6156726245FD}"/>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a:extLst>
              <a:ext uri="{FF2B5EF4-FFF2-40B4-BE49-F238E27FC236}">
                <a16:creationId xmlns:a16="http://schemas.microsoft.com/office/drawing/2014/main" id="{D743D9CA-8F1C-8134-9621-9CCCB812CB0C}"/>
              </a:ext>
            </a:extLst>
          </p:cNvPr>
          <p:cNvSpPr txBox="1">
            <a:spLocks noChangeArrowheads="1"/>
          </p:cNvSpPr>
          <p:nvPr/>
        </p:nvSpPr>
        <p:spPr bwMode="auto">
          <a:xfrm>
            <a:off x="0" y="1694587"/>
            <a:ext cx="91440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3600" dirty="0">
                <a:solidFill>
                  <a:schemeClr val="bg1"/>
                </a:solidFill>
              </a:rPr>
              <a:t>Relational Model</a:t>
            </a:r>
          </a:p>
        </p:txBody>
      </p:sp>
      <p:sp>
        <p:nvSpPr>
          <p:cNvPr id="9" name="TextBox 9">
            <a:extLst>
              <a:ext uri="{FF2B5EF4-FFF2-40B4-BE49-F238E27FC236}">
                <a16:creationId xmlns:a16="http://schemas.microsoft.com/office/drawing/2014/main" id="{4B2C7294-971A-6FB5-47D9-0B5378AC8DB5}"/>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75</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W4111_002_2025_1: Lecture 4: ER(3), Relational(3), SQL(3)			© Donald F. Ferguson, 2024</a:t>
            </a:r>
            <a:endParaRPr lang="en-US" altLang="en-US" sz="800" i="1" dirty="0">
              <a:solidFill>
                <a:schemeClr val="bg1"/>
              </a:solidFill>
            </a:endParaRPr>
          </a:p>
        </p:txBody>
      </p:sp>
    </p:spTree>
    <p:extLst>
      <p:ext uri="{BB962C8B-B14F-4D97-AF65-F5344CB8AC3E}">
        <p14:creationId xmlns:p14="http://schemas.microsoft.com/office/powerpoint/2010/main" val="314695090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6882" name="Rectangle 2"/>
          <p:cNvSpPr>
            <a:spLocks noGrp="1" noChangeArrowheads="1"/>
          </p:cNvSpPr>
          <p:nvPr>
            <p:ph type="title"/>
          </p:nvPr>
        </p:nvSpPr>
        <p:spPr/>
        <p:txBody>
          <a:bodyPr/>
          <a:lstStyle/>
          <a:p>
            <a:r>
              <a:rPr lang="en-US" altLang="en-US" dirty="0"/>
              <a:t>Equivalent Queries</a:t>
            </a:r>
          </a:p>
        </p:txBody>
      </p:sp>
      <p:sp>
        <p:nvSpPr>
          <p:cNvPr id="7170" name="Rectangle 3"/>
          <p:cNvSpPr>
            <a:spLocks noGrp="1" noChangeArrowheads="1"/>
          </p:cNvSpPr>
          <p:nvPr>
            <p:ph type="body" idx="1"/>
          </p:nvPr>
        </p:nvSpPr>
        <p:spPr>
          <a:xfrm>
            <a:off x="1719263" y="822556"/>
            <a:ext cx="5762394" cy="3498389"/>
          </a:xfrm>
        </p:spPr>
        <p:txBody>
          <a:bodyPr/>
          <a:lstStyle/>
          <a:p>
            <a:r>
              <a:rPr lang="en-US" altLang="en-US" dirty="0"/>
              <a:t>There is more than one way to write a query in relational algebra. </a:t>
            </a:r>
          </a:p>
          <a:p>
            <a:r>
              <a:rPr lang="en-US" altLang="en-US" dirty="0"/>
              <a:t>Example:  Find information about courses taught by instructors in the Physics department with salary greater than 90,000</a:t>
            </a:r>
          </a:p>
          <a:p>
            <a:r>
              <a:rPr lang="en-US" altLang="en-US" dirty="0"/>
              <a:t>Query 1</a:t>
            </a:r>
          </a:p>
          <a:p>
            <a:pPr>
              <a:buNone/>
            </a:pPr>
            <a:r>
              <a:rPr lang="en-US" altLang="en-US" i="1" dirty="0">
                <a:sym typeface="Symbol" panose="05050102010706020507" pitchFamily="18" charset="2"/>
              </a:rPr>
              <a:t>           </a:t>
            </a:r>
            <a:r>
              <a:rPr lang="en-US" altLang="en-US" dirty="0">
                <a:sym typeface="Symbol" panose="05050102010706020507" pitchFamily="18" charset="2"/>
              </a:rPr>
              <a:t> </a:t>
            </a:r>
            <a:r>
              <a:rPr lang="en-US" altLang="en-US" i="1" baseline="-25000" dirty="0">
                <a:sym typeface="Symbol" panose="05050102010706020507" pitchFamily="18" charset="2"/>
              </a:rPr>
              <a:t>dept_name=</a:t>
            </a:r>
            <a:r>
              <a:rPr lang="ja-JP" altLang="en-US" i="1" baseline="-25000" dirty="0">
                <a:sym typeface="Symbol" panose="05050102010706020507" pitchFamily="18" charset="2"/>
              </a:rPr>
              <a:t>“</a:t>
            </a:r>
            <a:r>
              <a:rPr lang="en-US" altLang="ja-JP" i="1" baseline="-25000" dirty="0">
                <a:sym typeface="Symbol" panose="05050102010706020507" pitchFamily="18" charset="2"/>
              </a:rPr>
              <a:t>Physics</a:t>
            </a:r>
            <a:r>
              <a:rPr lang="ja-JP" altLang="en-US" i="1" baseline="-25000" dirty="0">
                <a:sym typeface="Symbol" panose="05050102010706020507" pitchFamily="18" charset="2"/>
              </a:rPr>
              <a:t>” </a:t>
            </a:r>
            <a:r>
              <a:rPr lang="en-US" altLang="en-US" dirty="0">
                <a:sym typeface="Symbol" panose="05050102010706020507" pitchFamily="18" charset="2"/>
              </a:rPr>
              <a:t></a:t>
            </a:r>
            <a:r>
              <a:rPr lang="ja-JP" altLang="en-US" i="1" baseline="-25000" dirty="0">
                <a:sym typeface="Symbol" panose="05050102010706020507" pitchFamily="18" charset="2"/>
              </a:rPr>
              <a:t> </a:t>
            </a:r>
            <a:r>
              <a:rPr lang="en-US" altLang="ja-JP" i="1" baseline="-25000" dirty="0">
                <a:sym typeface="Symbol" panose="05050102010706020507" pitchFamily="18" charset="2"/>
              </a:rPr>
              <a:t>salary &gt; </a:t>
            </a:r>
            <a:r>
              <a:rPr lang="en-US" altLang="ja-JP" baseline="-25000" dirty="0">
                <a:sym typeface="Symbol" panose="05050102010706020507" pitchFamily="18" charset="2"/>
              </a:rPr>
              <a:t>90,000</a:t>
            </a:r>
            <a:r>
              <a:rPr lang="en-US" altLang="ja-JP" dirty="0">
                <a:sym typeface="Symbol" panose="05050102010706020507" pitchFamily="18" charset="2"/>
              </a:rPr>
              <a:t> (</a:t>
            </a:r>
            <a:r>
              <a:rPr lang="en-US" altLang="ja-JP" i="1" dirty="0">
                <a:sym typeface="Symbol" panose="05050102010706020507" pitchFamily="18" charset="2"/>
              </a:rPr>
              <a:t>instructor</a:t>
            </a:r>
            <a:r>
              <a:rPr lang="en-US" altLang="ja-JP" dirty="0">
                <a:sym typeface="Symbol" panose="05050102010706020507" pitchFamily="18" charset="2"/>
              </a:rPr>
              <a:t>)</a:t>
            </a:r>
          </a:p>
          <a:p>
            <a:pPr>
              <a:buNone/>
            </a:pPr>
            <a:r>
              <a:rPr lang="en-US" altLang="ja-JP" sz="600" dirty="0">
                <a:sym typeface="Symbol" panose="05050102010706020507" pitchFamily="18" charset="2"/>
              </a:rPr>
              <a:t> </a:t>
            </a:r>
          </a:p>
          <a:p>
            <a:r>
              <a:rPr lang="en-US" altLang="en-US" dirty="0">
                <a:sym typeface="Symbol" panose="05050102010706020507" pitchFamily="18" charset="2"/>
              </a:rPr>
              <a:t>Query 2</a:t>
            </a:r>
            <a:endParaRPr lang="en-US" altLang="en-US" dirty="0"/>
          </a:p>
          <a:p>
            <a:pPr>
              <a:buNone/>
            </a:pPr>
            <a:r>
              <a:rPr lang="en-US" altLang="en-US" i="1" dirty="0">
                <a:sym typeface="Symbol" panose="05050102010706020507" pitchFamily="18" charset="2"/>
              </a:rPr>
              <a:t>          </a:t>
            </a:r>
            <a:r>
              <a:rPr lang="en-US" altLang="en-US" dirty="0">
                <a:sym typeface="Symbol" panose="05050102010706020507" pitchFamily="18" charset="2"/>
              </a:rPr>
              <a:t> </a:t>
            </a:r>
            <a:r>
              <a:rPr lang="en-US" altLang="en-US" i="1" baseline="-25000" dirty="0">
                <a:sym typeface="Symbol" panose="05050102010706020507" pitchFamily="18" charset="2"/>
              </a:rPr>
              <a:t>dept_name=</a:t>
            </a:r>
            <a:r>
              <a:rPr lang="ja-JP" altLang="en-US" i="1" baseline="-25000" dirty="0">
                <a:sym typeface="Symbol" panose="05050102010706020507" pitchFamily="18" charset="2"/>
              </a:rPr>
              <a:t>“</a:t>
            </a:r>
            <a:r>
              <a:rPr lang="en-US" altLang="ja-JP" i="1" baseline="-25000" dirty="0">
                <a:sym typeface="Symbol" panose="05050102010706020507" pitchFamily="18" charset="2"/>
              </a:rPr>
              <a:t>Physics</a:t>
            </a:r>
            <a:r>
              <a:rPr lang="ja-JP" altLang="en-US" i="1" baseline="-25000" dirty="0">
                <a:sym typeface="Symbol" panose="05050102010706020507" pitchFamily="18" charset="2"/>
              </a:rPr>
              <a:t>” </a:t>
            </a:r>
            <a:r>
              <a:rPr lang="en-US" altLang="ja-JP" dirty="0">
                <a:sym typeface="Symbol" panose="05050102010706020507" pitchFamily="18" charset="2"/>
              </a:rPr>
              <a:t>(</a:t>
            </a:r>
            <a:r>
              <a:rPr lang="en-US" altLang="en-US" i="1" dirty="0">
                <a:sym typeface="Symbol" panose="05050102010706020507" pitchFamily="18" charset="2"/>
              </a:rPr>
              <a:t></a:t>
            </a:r>
            <a:r>
              <a:rPr lang="en-US" altLang="en-US" dirty="0">
                <a:sym typeface="Symbol" panose="05050102010706020507" pitchFamily="18" charset="2"/>
              </a:rPr>
              <a:t> </a:t>
            </a:r>
            <a:r>
              <a:rPr lang="en-US" altLang="en-US" i="1" baseline="-25000" dirty="0">
                <a:sym typeface="Symbol" panose="05050102010706020507" pitchFamily="18" charset="2"/>
              </a:rPr>
              <a:t>s</a:t>
            </a:r>
            <a:r>
              <a:rPr lang="en-US" altLang="ja-JP" i="1" baseline="-25000" dirty="0">
                <a:sym typeface="Symbol" panose="05050102010706020507" pitchFamily="18" charset="2"/>
              </a:rPr>
              <a:t>alary &gt; 90.000</a:t>
            </a:r>
            <a:r>
              <a:rPr lang="en-US" altLang="ja-JP" i="1" dirty="0">
                <a:sym typeface="Symbol" panose="05050102010706020507" pitchFamily="18" charset="2"/>
              </a:rPr>
              <a:t> </a:t>
            </a:r>
            <a:r>
              <a:rPr lang="en-US" altLang="ja-JP" dirty="0">
                <a:sym typeface="Symbol" panose="05050102010706020507" pitchFamily="18" charset="2"/>
              </a:rPr>
              <a:t>(</a:t>
            </a:r>
            <a:r>
              <a:rPr lang="en-US" altLang="ja-JP" i="1" dirty="0">
                <a:sym typeface="Symbol" panose="05050102010706020507" pitchFamily="18" charset="2"/>
              </a:rPr>
              <a:t>instructor</a:t>
            </a:r>
            <a:r>
              <a:rPr lang="en-US" altLang="ja-JP" dirty="0">
                <a:sym typeface="Symbol" panose="05050102010706020507" pitchFamily="18" charset="2"/>
              </a:rPr>
              <a:t>))</a:t>
            </a:r>
          </a:p>
          <a:p>
            <a:pPr>
              <a:buNone/>
            </a:pPr>
            <a:r>
              <a:rPr lang="en-US" altLang="ja-JP" sz="600" dirty="0">
                <a:sym typeface="Symbol" panose="05050102010706020507" pitchFamily="18" charset="2"/>
              </a:rPr>
              <a:t> </a:t>
            </a:r>
          </a:p>
          <a:p>
            <a:pPr>
              <a:lnSpc>
                <a:spcPct val="90000"/>
              </a:lnSpc>
              <a:tabLst>
                <a:tab pos="1244204" algn="l"/>
                <a:tab pos="2362200" algn="ctr"/>
                <a:tab pos="2569369" algn="l"/>
              </a:tabLst>
            </a:pPr>
            <a:r>
              <a:rPr lang="en-US" altLang="en-US" dirty="0">
                <a:sym typeface="Symbol" panose="05050102010706020507" pitchFamily="18" charset="2"/>
              </a:rPr>
              <a:t>The two queries are not identical; they are, however, equivalent -- they give the same result on any database.</a:t>
            </a:r>
          </a:p>
          <a:p>
            <a:pPr>
              <a:lnSpc>
                <a:spcPct val="90000"/>
              </a:lnSpc>
              <a:tabLst>
                <a:tab pos="1244204" algn="l"/>
                <a:tab pos="2362200" algn="ctr"/>
                <a:tab pos="2569369" algn="l"/>
              </a:tabLst>
            </a:pPr>
            <a:endParaRPr lang="en-US" altLang="en-US" dirty="0">
              <a:sym typeface="Symbol" panose="05050102010706020507" pitchFamily="18" charset="2"/>
            </a:endParaRPr>
          </a:p>
          <a:p>
            <a:pPr>
              <a:lnSpc>
                <a:spcPct val="90000"/>
              </a:lnSpc>
              <a:tabLst>
                <a:tab pos="1244204" algn="l"/>
                <a:tab pos="2362200" algn="ctr"/>
                <a:tab pos="2569369" algn="l"/>
              </a:tabLst>
            </a:pPr>
            <a:endParaRPr lang="en-US" altLang="en-US" dirty="0">
              <a:sym typeface="Symbol" panose="05050102010706020507" pitchFamily="18" charset="2"/>
            </a:endParaRPr>
          </a:p>
        </p:txBody>
      </p:sp>
    </p:spTree>
    <p:extLst>
      <p:ext uri="{BB962C8B-B14F-4D97-AF65-F5344CB8AC3E}">
        <p14:creationId xmlns:p14="http://schemas.microsoft.com/office/powerpoint/2010/main" val="141513192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6882" name="Rectangle 2"/>
          <p:cNvSpPr>
            <a:spLocks noGrp="1" noChangeArrowheads="1"/>
          </p:cNvSpPr>
          <p:nvPr>
            <p:ph type="title"/>
          </p:nvPr>
        </p:nvSpPr>
        <p:spPr/>
        <p:txBody>
          <a:bodyPr/>
          <a:lstStyle/>
          <a:p>
            <a:r>
              <a:rPr lang="en-US" altLang="en-US" dirty="0"/>
              <a:t>Equivalent Queries</a:t>
            </a:r>
          </a:p>
        </p:txBody>
      </p:sp>
      <mc:AlternateContent xmlns:mc="http://schemas.openxmlformats.org/markup-compatibility/2006" xmlns:a14="http://schemas.microsoft.com/office/drawing/2010/main">
        <mc:Choice Requires="a14">
          <p:sp>
            <p:nvSpPr>
              <p:cNvPr id="7170" name="Rectangle 3"/>
              <p:cNvSpPr>
                <a:spLocks noGrp="1" noChangeArrowheads="1"/>
              </p:cNvSpPr>
              <p:nvPr>
                <p:ph type="body" idx="1"/>
              </p:nvPr>
            </p:nvSpPr>
            <p:spPr>
              <a:xfrm>
                <a:off x="1719262" y="854155"/>
                <a:ext cx="5729102" cy="3379517"/>
              </a:xfrm>
            </p:spPr>
            <p:txBody>
              <a:bodyPr/>
              <a:lstStyle/>
              <a:p>
                <a:r>
                  <a:rPr lang="en-US" altLang="en-US" dirty="0"/>
                  <a:t>There is more than one way to write a query in relational algebra. </a:t>
                </a:r>
              </a:p>
              <a:p>
                <a:r>
                  <a:rPr lang="en-US" altLang="en-US" dirty="0"/>
                  <a:t>Example:  Find information about courses taught by instructors in the Physics department</a:t>
                </a:r>
              </a:p>
              <a:p>
                <a:r>
                  <a:rPr lang="en-US" altLang="en-US" dirty="0"/>
                  <a:t>Query 1</a:t>
                </a:r>
              </a:p>
              <a:p>
                <a:pPr marL="0" indent="0">
                  <a:buNone/>
                </a:pPr>
                <a:r>
                  <a:rPr lang="en-US" altLang="en-US" i="1" dirty="0">
                    <a:sym typeface="Symbol" panose="05050102010706020507" pitchFamily="18" charset="2"/>
                  </a:rPr>
                  <a:t>       </a:t>
                </a:r>
                <a:r>
                  <a:rPr lang="en-US" altLang="en-US" i="1" baseline="-25000" dirty="0" err="1">
                    <a:sym typeface="Symbol" panose="05050102010706020507" pitchFamily="18" charset="2"/>
                  </a:rPr>
                  <a:t>dept_name</a:t>
                </a:r>
                <a:r>
                  <a:rPr lang="en-US" altLang="en-US" i="1" baseline="-25000" dirty="0">
                    <a:sym typeface="Symbol" panose="05050102010706020507" pitchFamily="18" charset="2"/>
                  </a:rPr>
                  <a:t>=</a:t>
                </a:r>
                <a:r>
                  <a:rPr lang="ja-JP" altLang="en-US" i="1" baseline="-25000" dirty="0">
                    <a:sym typeface="Symbol" panose="05050102010706020507" pitchFamily="18" charset="2"/>
                  </a:rPr>
                  <a:t>“</a:t>
                </a:r>
                <a:r>
                  <a:rPr lang="en-US" altLang="ja-JP" i="1" baseline="-25000" dirty="0">
                    <a:sym typeface="Symbol" panose="05050102010706020507" pitchFamily="18" charset="2"/>
                  </a:rPr>
                  <a:t>Physics</a:t>
                </a:r>
                <a:r>
                  <a:rPr lang="ja-JP" altLang="en-US" i="1" baseline="-25000" dirty="0">
                    <a:sym typeface="Symbol" panose="05050102010706020507" pitchFamily="18" charset="2"/>
                  </a:rPr>
                  <a:t>” </a:t>
                </a:r>
                <a:r>
                  <a:rPr lang="en-US" altLang="ja-JP" i="1" dirty="0">
                    <a:sym typeface="Symbol" panose="05050102010706020507" pitchFamily="18" charset="2"/>
                  </a:rPr>
                  <a:t>(i</a:t>
                </a:r>
                <a:r>
                  <a:rPr lang="en-US" altLang="en-US" i="1" dirty="0">
                    <a:sym typeface="Symbol" panose="05050102010706020507" pitchFamily="18" charset="2"/>
                  </a:rPr>
                  <a:t>nstructor</a:t>
                </a:r>
                <a:r>
                  <a:rPr lang="en-US" altLang="en-US" dirty="0">
                    <a:sym typeface="Symbol" panose="05050102010706020507" pitchFamily="18" charset="2"/>
                  </a:rPr>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m:t>
                        </m:r>
                      </m:e>
                      <m:sub>
                        <m:r>
                          <a:rPr lang="en-US" i="1">
                            <a:latin typeface="Cambria Math" panose="02040503050406030204" pitchFamily="18" charset="0"/>
                          </a:rPr>
                          <m:t> </m:t>
                        </m:r>
                      </m:sub>
                    </m:sSub>
                  </m:oMath>
                </a14:m>
                <a:r>
                  <a:rPr lang="en-US" i="1" baseline="-25000" dirty="0"/>
                  <a:t>instructor.ID = teaches.ID</a:t>
                </a:r>
                <a:r>
                  <a:rPr lang="en-US" baseline="-25000" dirty="0"/>
                  <a:t> </a:t>
                </a:r>
                <a:r>
                  <a:rPr lang="en-US" i="1" dirty="0"/>
                  <a:t>teaches)</a:t>
                </a:r>
                <a:endParaRPr lang="en-US" altLang="en-US" dirty="0"/>
              </a:p>
              <a:p>
                <a:pPr>
                  <a:buNone/>
                </a:pPr>
                <a:r>
                  <a:rPr lang="en-US" altLang="ja-JP" sz="600" dirty="0">
                    <a:sym typeface="Symbol" panose="05050102010706020507" pitchFamily="18" charset="2"/>
                  </a:rPr>
                  <a:t> </a:t>
                </a:r>
              </a:p>
              <a:p>
                <a:r>
                  <a:rPr lang="en-US" altLang="en-US" dirty="0">
                    <a:sym typeface="Symbol" panose="05050102010706020507" pitchFamily="18" charset="2"/>
                  </a:rPr>
                  <a:t>Query 2</a:t>
                </a:r>
                <a:endParaRPr lang="en-US" altLang="en-US" dirty="0"/>
              </a:p>
              <a:p>
                <a:pPr>
                  <a:buNone/>
                </a:pPr>
                <a:r>
                  <a:rPr lang="en-US" altLang="en-US" i="1" dirty="0">
                    <a:sym typeface="Symbol" panose="05050102010706020507" pitchFamily="18" charset="2"/>
                  </a:rPr>
                  <a:t>       (</a:t>
                </a:r>
                <a:r>
                  <a:rPr lang="en-US" altLang="en-US" i="1" baseline="-25000" dirty="0" err="1">
                    <a:sym typeface="Symbol" panose="05050102010706020507" pitchFamily="18" charset="2"/>
                  </a:rPr>
                  <a:t>dept_name</a:t>
                </a:r>
                <a:r>
                  <a:rPr lang="en-US" altLang="en-US" i="1" baseline="-25000" dirty="0">
                    <a:sym typeface="Symbol" panose="05050102010706020507" pitchFamily="18" charset="2"/>
                  </a:rPr>
                  <a:t>=</a:t>
                </a:r>
                <a:r>
                  <a:rPr lang="ja-JP" altLang="en-US" i="1" baseline="-25000" dirty="0">
                    <a:sym typeface="Symbol" panose="05050102010706020507" pitchFamily="18" charset="2"/>
                  </a:rPr>
                  <a:t>“</a:t>
                </a:r>
                <a:r>
                  <a:rPr lang="en-US" altLang="ja-JP" i="1" baseline="-25000" dirty="0">
                    <a:sym typeface="Symbol" panose="05050102010706020507" pitchFamily="18" charset="2"/>
                  </a:rPr>
                  <a:t>Physics</a:t>
                </a:r>
                <a:r>
                  <a:rPr lang="ja-JP" altLang="en-US" i="1" baseline="-25000" dirty="0">
                    <a:sym typeface="Symbol" panose="05050102010706020507" pitchFamily="18" charset="2"/>
                  </a:rPr>
                  <a:t>” </a:t>
                </a:r>
                <a:r>
                  <a:rPr lang="en-US" altLang="ja-JP" i="1" dirty="0">
                    <a:sym typeface="Symbol" panose="05050102010706020507" pitchFamily="18" charset="2"/>
                  </a:rPr>
                  <a:t>(i</a:t>
                </a:r>
                <a:r>
                  <a:rPr lang="en-US" altLang="en-US" i="1" dirty="0">
                    <a:sym typeface="Symbol" panose="05050102010706020507" pitchFamily="18" charset="2"/>
                  </a:rPr>
                  <a:t>nstructor))</a:t>
                </a:r>
                <a:r>
                  <a:rPr lang="en-US" altLang="en-US" dirty="0">
                    <a:sym typeface="Symbol" panose="05050102010706020507" pitchFamily="18" charset="2"/>
                  </a:rPr>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m:t>
                        </m:r>
                      </m:e>
                      <m:sub>
                        <m:r>
                          <a:rPr lang="en-US" i="1">
                            <a:latin typeface="Cambria Math" panose="02040503050406030204" pitchFamily="18" charset="0"/>
                          </a:rPr>
                          <m:t> </m:t>
                        </m:r>
                      </m:sub>
                    </m:sSub>
                  </m:oMath>
                </a14:m>
                <a:r>
                  <a:rPr lang="en-US" i="1" baseline="-25000" dirty="0"/>
                  <a:t>instructor.ID = teaches.ID</a:t>
                </a:r>
                <a:r>
                  <a:rPr lang="en-US" baseline="-25000" dirty="0"/>
                  <a:t> </a:t>
                </a:r>
                <a:r>
                  <a:rPr lang="en-US" i="1" dirty="0"/>
                  <a:t>teaches</a:t>
                </a:r>
              </a:p>
              <a:p>
                <a:pPr>
                  <a:buNone/>
                </a:pPr>
                <a:r>
                  <a:rPr lang="en-US" altLang="ja-JP" sz="600" dirty="0">
                    <a:sym typeface="Symbol" panose="05050102010706020507" pitchFamily="18" charset="2"/>
                  </a:rPr>
                  <a:t> </a:t>
                </a:r>
              </a:p>
              <a:p>
                <a:pPr>
                  <a:lnSpc>
                    <a:spcPct val="90000"/>
                  </a:lnSpc>
                  <a:tabLst>
                    <a:tab pos="1244204" algn="l"/>
                    <a:tab pos="2362200" algn="ctr"/>
                    <a:tab pos="2569369" algn="l"/>
                  </a:tabLst>
                </a:pPr>
                <a:r>
                  <a:rPr lang="en-US" altLang="en-US" dirty="0">
                    <a:sym typeface="Symbol" panose="05050102010706020507" pitchFamily="18" charset="2"/>
                  </a:rPr>
                  <a:t>The two queries are not identical; they are, however, equivalent -- they give the same result on any database.</a:t>
                </a:r>
              </a:p>
              <a:p>
                <a:pPr>
                  <a:lnSpc>
                    <a:spcPct val="90000"/>
                  </a:lnSpc>
                  <a:tabLst>
                    <a:tab pos="1244204" algn="l"/>
                    <a:tab pos="2362200" algn="ctr"/>
                    <a:tab pos="2569369" algn="l"/>
                  </a:tabLst>
                </a:pPr>
                <a:endParaRPr lang="en-US" altLang="en-US" dirty="0">
                  <a:sym typeface="Symbol" panose="05050102010706020507" pitchFamily="18" charset="2"/>
                </a:endParaRPr>
              </a:p>
              <a:p>
                <a:pPr>
                  <a:lnSpc>
                    <a:spcPct val="90000"/>
                  </a:lnSpc>
                  <a:tabLst>
                    <a:tab pos="1244204" algn="l"/>
                    <a:tab pos="2362200" algn="ctr"/>
                    <a:tab pos="2569369" algn="l"/>
                  </a:tabLst>
                </a:pPr>
                <a:endParaRPr lang="en-US" altLang="en-US" dirty="0">
                  <a:sym typeface="Symbol" panose="05050102010706020507" pitchFamily="18" charset="2"/>
                </a:endParaRPr>
              </a:p>
            </p:txBody>
          </p:sp>
        </mc:Choice>
        <mc:Fallback xmlns="">
          <p:sp>
            <p:nvSpPr>
              <p:cNvPr id="7170" name="Rectangle 3"/>
              <p:cNvSpPr>
                <a:spLocks noGrp="1" noRot="1" noChangeAspect="1" noMove="1" noResize="1" noEditPoints="1" noAdjustHandles="1" noChangeArrowheads="1" noChangeShapeType="1" noTextEdit="1"/>
              </p:cNvSpPr>
              <p:nvPr>
                <p:ph type="body" idx="1"/>
              </p:nvPr>
            </p:nvSpPr>
            <p:spPr>
              <a:xfrm>
                <a:off x="1719262" y="854155"/>
                <a:ext cx="5729102" cy="3379517"/>
              </a:xfrm>
              <a:blipFill>
                <a:blip r:embed="rId3"/>
                <a:stretch>
                  <a:fillRect t="-375"/>
                </a:stretch>
              </a:blipFill>
            </p:spPr>
            <p:txBody>
              <a:bodyPr/>
              <a:lstStyle/>
              <a:p>
                <a:r>
                  <a:rPr lang="en-US">
                    <a:noFill/>
                  </a:rPr>
                  <a:t> </a:t>
                </a:r>
              </a:p>
            </p:txBody>
          </p:sp>
        </mc:Fallback>
      </mc:AlternateContent>
    </p:spTree>
    <p:extLst>
      <p:ext uri="{BB962C8B-B14F-4D97-AF65-F5344CB8AC3E}">
        <p14:creationId xmlns:p14="http://schemas.microsoft.com/office/powerpoint/2010/main" val="54623321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6C2C7B1-4C6A-884D-995D-ED7BD7712829}"/>
              </a:ext>
            </a:extLst>
          </p:cNvPr>
          <p:cNvSpPr>
            <a:spLocks noGrp="1"/>
          </p:cNvSpPr>
          <p:nvPr>
            <p:ph idx="1"/>
          </p:nvPr>
        </p:nvSpPr>
        <p:spPr/>
        <p:txBody>
          <a:bodyPr/>
          <a:lstStyle/>
          <a:p>
            <a:r>
              <a:rPr lang="el-GR" sz="1800" dirty="0"/>
              <a:t>τ</a:t>
            </a:r>
            <a:r>
              <a:rPr lang="en-US" sz="1800" dirty="0"/>
              <a:t> 	order by</a:t>
            </a:r>
            <a:endParaRPr lang="el-GR" sz="1800" dirty="0"/>
          </a:p>
          <a:p>
            <a:r>
              <a:rPr lang="el-GR" sz="1800" dirty="0"/>
              <a:t>γ</a:t>
            </a:r>
            <a:r>
              <a:rPr lang="en-US" sz="1800" dirty="0"/>
              <a:t> 	group by </a:t>
            </a:r>
            <a:endParaRPr lang="el-GR" sz="1800" dirty="0"/>
          </a:p>
          <a:p>
            <a:r>
              <a:rPr lang="el-GR" sz="1800" dirty="0"/>
              <a:t>¬</a:t>
            </a:r>
            <a:r>
              <a:rPr lang="en-US" sz="1800" dirty="0"/>
              <a:t> 	negation </a:t>
            </a:r>
            <a:endParaRPr lang="el-GR" sz="1800" dirty="0"/>
          </a:p>
          <a:p>
            <a:r>
              <a:rPr lang="el-GR" sz="1800" dirty="0"/>
              <a:t>÷</a:t>
            </a:r>
            <a:r>
              <a:rPr lang="en-US" sz="1800" dirty="0"/>
              <a:t>	set division</a:t>
            </a:r>
            <a:endParaRPr lang="el-GR" sz="1800" dirty="0"/>
          </a:p>
          <a:p>
            <a:r>
              <a:rPr lang="el-GR" sz="1800" dirty="0"/>
              <a:t>⨝</a:t>
            </a:r>
            <a:r>
              <a:rPr lang="en-US" sz="1800" dirty="0"/>
              <a:t>	natural join, theta-join</a:t>
            </a:r>
            <a:endParaRPr lang="el-GR" sz="1800" dirty="0"/>
          </a:p>
          <a:p>
            <a:r>
              <a:rPr lang="el-GR" sz="1800" dirty="0"/>
              <a:t>⟕</a:t>
            </a:r>
            <a:r>
              <a:rPr lang="en-US" sz="1800" dirty="0"/>
              <a:t>	left outer join</a:t>
            </a:r>
            <a:endParaRPr lang="el-GR" sz="1800" dirty="0"/>
          </a:p>
          <a:p>
            <a:r>
              <a:rPr lang="el-GR" sz="1800" dirty="0"/>
              <a:t>⟖</a:t>
            </a:r>
            <a:r>
              <a:rPr lang="en-US" sz="1800" dirty="0"/>
              <a:t>	right outer join</a:t>
            </a:r>
            <a:endParaRPr lang="el-GR" sz="1800" dirty="0"/>
          </a:p>
          <a:p>
            <a:r>
              <a:rPr lang="el-GR" sz="1800" dirty="0"/>
              <a:t>⟗</a:t>
            </a:r>
            <a:r>
              <a:rPr lang="en-US" sz="1800" dirty="0"/>
              <a:t>	full outer join</a:t>
            </a:r>
            <a:endParaRPr lang="el-GR" sz="1800" dirty="0"/>
          </a:p>
          <a:p>
            <a:r>
              <a:rPr lang="el-GR" sz="1800" dirty="0"/>
              <a:t>⋉</a:t>
            </a:r>
            <a:r>
              <a:rPr lang="en-US" sz="1800" dirty="0"/>
              <a:t>	left semi join</a:t>
            </a:r>
            <a:endParaRPr lang="el-GR" sz="1800" dirty="0"/>
          </a:p>
          <a:p>
            <a:r>
              <a:rPr lang="el-GR" sz="1800" dirty="0"/>
              <a:t>⋊</a:t>
            </a:r>
            <a:r>
              <a:rPr lang="en-US" sz="1800" dirty="0"/>
              <a:t>	right semi join</a:t>
            </a:r>
            <a:endParaRPr lang="el-GR" sz="1800" dirty="0"/>
          </a:p>
          <a:p>
            <a:r>
              <a:rPr lang="el-GR" sz="1800" dirty="0"/>
              <a:t>▷</a:t>
            </a:r>
            <a:r>
              <a:rPr lang="en-US" sz="1800" dirty="0"/>
              <a:t>	anti-join</a:t>
            </a:r>
            <a:endParaRPr lang="el-GR" sz="1800" dirty="0"/>
          </a:p>
          <a:p>
            <a:endParaRPr lang="en-US" sz="1800" dirty="0"/>
          </a:p>
        </p:txBody>
      </p:sp>
      <p:sp>
        <p:nvSpPr>
          <p:cNvPr id="3" name="Title 2">
            <a:extLst>
              <a:ext uri="{FF2B5EF4-FFF2-40B4-BE49-F238E27FC236}">
                <a16:creationId xmlns:a16="http://schemas.microsoft.com/office/drawing/2014/main" id="{CE9B9D67-F5A4-1F4B-817E-539F008A3D53}"/>
              </a:ext>
            </a:extLst>
          </p:cNvPr>
          <p:cNvSpPr>
            <a:spLocks noGrp="1"/>
          </p:cNvSpPr>
          <p:nvPr>
            <p:ph type="title"/>
          </p:nvPr>
        </p:nvSpPr>
        <p:spPr/>
        <p:txBody>
          <a:bodyPr/>
          <a:lstStyle/>
          <a:p>
            <a:r>
              <a:rPr lang="en-US" dirty="0"/>
              <a:t>What are all those other Symbols?</a:t>
            </a:r>
          </a:p>
        </p:txBody>
      </p:sp>
      <p:sp>
        <p:nvSpPr>
          <p:cNvPr id="4" name="TextBox 3">
            <a:extLst>
              <a:ext uri="{FF2B5EF4-FFF2-40B4-BE49-F238E27FC236}">
                <a16:creationId xmlns:a16="http://schemas.microsoft.com/office/drawing/2014/main" id="{2493FAA9-79C6-994D-A32F-AE83CD374016}"/>
              </a:ext>
            </a:extLst>
          </p:cNvPr>
          <p:cNvSpPr txBox="1"/>
          <p:nvPr/>
        </p:nvSpPr>
        <p:spPr>
          <a:xfrm>
            <a:off x="3276600" y="514350"/>
            <a:ext cx="5867400" cy="4221669"/>
          </a:xfrm>
          <a:prstGeom prst="rect">
            <a:avLst/>
          </a:prstGeom>
          <a:noFill/>
        </p:spPr>
        <p:txBody>
          <a:bodyPr wrap="square" rtlCol="0">
            <a:spAutoFit/>
          </a:bodyPr>
          <a:lstStyle/>
          <a:p>
            <a:pPr marL="285750" marR="0" lvl="0" indent="-285750" algn="l" defTabSz="457200" rtl="0" eaLnBrk="1" fontAlgn="base" latinLnBrk="0" hangingPunct="1">
              <a:lnSpc>
                <a:spcPct val="100000"/>
              </a:lnSpc>
              <a:spcBef>
                <a:spcPct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FF0000"/>
                </a:solidFill>
                <a:effectLst/>
                <a:uLnTx/>
                <a:uFillTx/>
                <a:latin typeface="Calibri" charset="0"/>
                <a:ea typeface="ＭＳ Ｐゴシック" charset="-128"/>
                <a:cs typeface="+mn-cs"/>
              </a:rPr>
              <a:t>Some of the operators are useful and “common,” but not always considered</a:t>
            </a:r>
            <a:br>
              <a:rPr kumimoji="0" lang="en-US" sz="1200" b="0" i="0" u="none" strike="noStrike" kern="1200" cap="none" spc="0" normalizeH="0" baseline="0" noProof="0" dirty="0">
                <a:ln>
                  <a:noFill/>
                </a:ln>
                <a:solidFill>
                  <a:srgbClr val="FF0000"/>
                </a:solidFill>
                <a:effectLst/>
                <a:uLnTx/>
                <a:uFillTx/>
                <a:latin typeface="Calibri" charset="0"/>
                <a:ea typeface="ＭＳ Ｐゴシック" charset="-128"/>
                <a:cs typeface="+mn-cs"/>
              </a:rPr>
            </a:br>
            <a:r>
              <a:rPr kumimoji="0" lang="en-US" sz="1200" b="0" i="0" u="none" strike="noStrike" kern="1200" cap="none" spc="0" normalizeH="0" baseline="0" noProof="0" dirty="0">
                <a:ln>
                  <a:noFill/>
                </a:ln>
                <a:solidFill>
                  <a:srgbClr val="FF0000"/>
                </a:solidFill>
                <a:effectLst/>
                <a:uLnTx/>
                <a:uFillTx/>
                <a:latin typeface="Calibri" charset="0"/>
                <a:ea typeface="ＭＳ Ｐゴシック" charset="-128"/>
                <a:cs typeface="+mn-cs"/>
              </a:rPr>
              <a:t>part of the core algebra.</a:t>
            </a:r>
          </a:p>
          <a:p>
            <a:pPr marL="285750" marR="0" lvl="0" indent="-285750" algn="l" defTabSz="457200" rtl="0" eaLnBrk="1" fontAlgn="base" latinLnBrk="0" hangingPunct="1">
              <a:lnSpc>
                <a:spcPct val="100000"/>
              </a:lnSpc>
              <a:spcBef>
                <a:spcPct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Some of these are pretty obscure</a:t>
            </a:r>
          </a:p>
          <a:p>
            <a:pPr marL="742950" marR="0" lvl="1" indent="-285750" algn="l" defTabSz="457200" rtl="0" eaLnBrk="1" fontAlgn="base" latinLnBrk="0" hangingPunct="1">
              <a:lnSpc>
                <a:spcPct val="100000"/>
              </a:lnSpc>
              <a:spcBef>
                <a:spcPct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Division</a:t>
            </a:r>
          </a:p>
          <a:p>
            <a:pPr marL="742950" marR="0" lvl="1" indent="-285750" algn="l" defTabSz="457200" rtl="0" eaLnBrk="1" fontAlgn="base" latinLnBrk="0" hangingPunct="1">
              <a:lnSpc>
                <a:spcPct val="100000"/>
              </a:lnSpc>
              <a:spcBef>
                <a:spcPct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Anti-Join</a:t>
            </a:r>
          </a:p>
          <a:p>
            <a:pPr marL="742950" marR="0" lvl="1" indent="-285750" algn="l" defTabSz="457200" rtl="0" eaLnBrk="1" fontAlgn="base" latinLnBrk="0" hangingPunct="1">
              <a:lnSpc>
                <a:spcPct val="100000"/>
              </a:lnSpc>
              <a:spcBef>
                <a:spcPct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Left semi-join</a:t>
            </a:r>
          </a:p>
          <a:p>
            <a:pPr marL="742950" marR="0" lvl="1" indent="-285750" algn="l" defTabSz="457200" rtl="0" eaLnBrk="1" fontAlgn="base" latinLnBrk="0" hangingPunct="1">
              <a:lnSpc>
                <a:spcPct val="100000"/>
              </a:lnSpc>
              <a:spcBef>
                <a:spcPct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Right semi-join</a:t>
            </a:r>
          </a:p>
          <a:p>
            <a:pPr marL="285750" marR="0" lvl="0" indent="-285750" algn="l" defTabSz="457200" rtl="0" eaLnBrk="1" fontAlgn="base" latinLnBrk="0" hangingPunct="1">
              <a:lnSpc>
                <a:spcPct val="100000"/>
              </a:lnSpc>
              <a:spcBef>
                <a:spcPct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Most SQL engines do not support them.</a:t>
            </a:r>
          </a:p>
          <a:p>
            <a:pPr marL="742950" marR="0" lvl="1" indent="-285750" algn="l" defTabSz="457200" rtl="0" eaLnBrk="1" fontAlgn="base" latinLnBrk="0" hangingPunct="1">
              <a:lnSpc>
                <a:spcPct val="100000"/>
              </a:lnSpc>
              <a:spcBef>
                <a:spcPct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You can implement them using combinations of JOIN, SELECT, WHERE, ... ...</a:t>
            </a:r>
          </a:p>
          <a:p>
            <a:pPr marL="742950" marR="0" lvl="1" indent="-285750" algn="l" defTabSz="457200" rtl="0" eaLnBrk="1" fontAlgn="base" latinLnBrk="0" hangingPunct="1">
              <a:lnSpc>
                <a:spcPct val="100000"/>
              </a:lnSpc>
              <a:spcBef>
                <a:spcPct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But, I cannot every remember using them in applications I have developed.</a:t>
            </a:r>
          </a:p>
          <a:p>
            <a:pPr marL="285750" marR="0" lvl="0" indent="-285750" algn="l" defTabSz="457200" rtl="0" eaLnBrk="1" fontAlgn="base" latinLnBrk="0" hangingPunct="1">
              <a:lnSpc>
                <a:spcPct val="100000"/>
              </a:lnSpc>
              <a:spcBef>
                <a:spcPct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Outer JOIN is very useful, but less common. We will cover.</a:t>
            </a:r>
          </a:p>
          <a:p>
            <a:pPr marL="285750" marR="0" lvl="0" indent="-285750" algn="l" defTabSz="457200" rtl="0" eaLnBrk="1" fontAlgn="base" latinLnBrk="0" hangingPunct="1">
              <a:lnSpc>
                <a:spcPct val="100000"/>
              </a:lnSpc>
              <a:spcBef>
                <a:spcPct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There are also some “patterns” or “terms”</a:t>
            </a:r>
          </a:p>
          <a:p>
            <a:pPr marL="742950" marR="0" lvl="1" indent="-285750" algn="l" defTabSz="457200" rtl="0" eaLnBrk="1" fontAlgn="base" latinLnBrk="0" hangingPunct="1">
              <a:lnSpc>
                <a:spcPct val="100000"/>
              </a:lnSpc>
              <a:spcBef>
                <a:spcPct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Equijoin</a:t>
            </a:r>
          </a:p>
          <a:p>
            <a:pPr marL="742950" marR="0" lvl="1" indent="-285750" algn="l" defTabSz="457200" rtl="0" eaLnBrk="1" fontAlgn="base" latinLnBrk="0" hangingPunct="1">
              <a:lnSpc>
                <a:spcPct val="100000"/>
              </a:lnSpc>
              <a:spcBef>
                <a:spcPct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Non-</a:t>
            </a:r>
            <a:r>
              <a:rPr kumimoji="0" lang="en-US" sz="1200" b="0" i="0" u="none" strike="noStrike" kern="1200" cap="none" spc="0" normalizeH="0" baseline="0" noProof="0" dirty="0" err="1">
                <a:ln>
                  <a:noFill/>
                </a:ln>
                <a:solidFill>
                  <a:prstClr val="black"/>
                </a:solidFill>
                <a:effectLst/>
                <a:uLnTx/>
                <a:uFillTx/>
                <a:latin typeface="Calibri" charset="0"/>
                <a:ea typeface="ＭＳ Ｐゴシック" charset="-128"/>
                <a:cs typeface="+mn-cs"/>
              </a:rPr>
              <a:t>equi</a:t>
            </a: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 join</a:t>
            </a:r>
          </a:p>
          <a:p>
            <a:pPr marL="742950" marR="0" lvl="1" indent="-285750" algn="l" defTabSz="457200" rtl="0" eaLnBrk="1" fontAlgn="base" latinLnBrk="0" hangingPunct="1">
              <a:lnSpc>
                <a:spcPct val="100000"/>
              </a:lnSpc>
              <a:spcBef>
                <a:spcPct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Natural join</a:t>
            </a:r>
          </a:p>
          <a:p>
            <a:pPr marL="742950" marR="0" lvl="1" indent="-285750" algn="l" defTabSz="457200" rtl="0" eaLnBrk="1" fontAlgn="base" latinLnBrk="0" hangingPunct="1">
              <a:lnSpc>
                <a:spcPct val="100000"/>
              </a:lnSpc>
              <a:spcBef>
                <a:spcPct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Theta join</a:t>
            </a:r>
          </a:p>
          <a:p>
            <a:pPr marL="742950" marR="0" lvl="1" indent="-285750" algn="l" defTabSz="457200" rtl="0" eaLnBrk="1" fontAlgn="base" latinLnBrk="0" hangingPunct="1">
              <a:lnSpc>
                <a:spcPct val="100000"/>
              </a:lnSpc>
              <a:spcBef>
                <a:spcPct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 ...</a:t>
            </a:r>
          </a:p>
          <a:p>
            <a:pPr marL="285750" marR="0" lvl="0" indent="-285750" algn="l" defTabSz="457200" rtl="0" eaLnBrk="1" fontAlgn="base" latinLnBrk="0" hangingPunct="1">
              <a:lnSpc>
                <a:spcPct val="100000"/>
              </a:lnSpc>
              <a:spcBef>
                <a:spcPct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I may ask you to define these terms on some exams or the obscure </a:t>
            </a:r>
            <a:r>
              <a:rPr kumimoji="0" lang="en-US" sz="1200" b="0" i="0" u="none" strike="noStrike" kern="1200" cap="none" spc="0" normalizeH="0" baseline="0" noProof="0" dirty="0" err="1">
                <a:ln>
                  <a:noFill/>
                </a:ln>
                <a:solidFill>
                  <a:prstClr val="black"/>
                </a:solidFill>
                <a:effectLst/>
                <a:uLnTx/>
                <a:uFillTx/>
                <a:latin typeface="Calibri" charset="0"/>
                <a:ea typeface="ＭＳ Ｐゴシック" charset="-128"/>
                <a:cs typeface="+mn-cs"/>
              </a:rPr>
              <a:t>operatorsbecause</a:t>
            </a: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 they may be common internships/job interview questions.</a:t>
            </a:r>
          </a:p>
          <a:p>
            <a:pPr marL="285750" marR="0" lvl="0" indent="-285750" algn="l" defTabSz="457200" rtl="0" eaLnBrk="1" fontAlgn="base" latinLnBrk="0" hangingPunct="1">
              <a:lnSpc>
                <a:spcPct val="100000"/>
              </a:lnSpc>
              <a:spcBef>
                <a:spcPct val="0"/>
              </a:spcBef>
              <a:spcAft>
                <a:spcPts val="200"/>
              </a:spcAft>
              <a:buClrTx/>
              <a:buSzTx/>
              <a:buFont typeface="Arial" panose="020B0604020202020204" pitchFamily="34" charset="0"/>
              <a:buChar char="•"/>
              <a:tabLst/>
              <a:defRPr/>
            </a:pPr>
            <a:endPar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64324878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327112-E8D0-CECC-1C95-0892D867D9D9}"/>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0DFE98E-AAF1-7C32-FFB9-B106C91F9B61}"/>
              </a:ext>
            </a:extLst>
          </p:cNvPr>
          <p:cNvSpPr>
            <a:spLocks noGrp="1"/>
          </p:cNvSpPr>
          <p:nvPr>
            <p:ph idx="1"/>
          </p:nvPr>
        </p:nvSpPr>
        <p:spPr/>
        <p:txBody>
          <a:bodyPr/>
          <a:lstStyle/>
          <a:p>
            <a:r>
              <a:rPr lang="el-GR" sz="1800" dirty="0"/>
              <a:t>τ</a:t>
            </a:r>
            <a:r>
              <a:rPr lang="en-US" sz="1800" dirty="0"/>
              <a:t> 	order by</a:t>
            </a:r>
            <a:endParaRPr lang="el-GR" sz="1800" dirty="0"/>
          </a:p>
          <a:p>
            <a:r>
              <a:rPr lang="el-GR" sz="1800" dirty="0"/>
              <a:t>γ</a:t>
            </a:r>
            <a:r>
              <a:rPr lang="en-US" sz="1800" dirty="0"/>
              <a:t> 	group by </a:t>
            </a:r>
            <a:endParaRPr lang="el-GR" sz="1800" dirty="0"/>
          </a:p>
          <a:p>
            <a:r>
              <a:rPr lang="el-GR" sz="1800" dirty="0"/>
              <a:t>¬</a:t>
            </a:r>
            <a:r>
              <a:rPr lang="en-US" sz="1800" dirty="0"/>
              <a:t> 	negation </a:t>
            </a:r>
            <a:endParaRPr lang="el-GR" sz="1800" dirty="0"/>
          </a:p>
          <a:p>
            <a:r>
              <a:rPr lang="el-GR" sz="1800" dirty="0"/>
              <a:t>÷</a:t>
            </a:r>
            <a:r>
              <a:rPr lang="en-US" sz="1800" dirty="0"/>
              <a:t>	set division</a:t>
            </a:r>
            <a:endParaRPr lang="el-GR" sz="1800" dirty="0"/>
          </a:p>
          <a:p>
            <a:r>
              <a:rPr lang="el-GR" sz="1800" dirty="0"/>
              <a:t>⨝</a:t>
            </a:r>
            <a:r>
              <a:rPr lang="en-US" sz="1800" dirty="0"/>
              <a:t>	natural join, theta-join</a:t>
            </a:r>
            <a:endParaRPr lang="el-GR" sz="1800" dirty="0"/>
          </a:p>
          <a:p>
            <a:r>
              <a:rPr lang="el-GR" sz="1800" dirty="0"/>
              <a:t>⟕</a:t>
            </a:r>
            <a:r>
              <a:rPr lang="en-US" sz="1800" dirty="0"/>
              <a:t>	left outer join</a:t>
            </a:r>
            <a:endParaRPr lang="el-GR" sz="1800" dirty="0"/>
          </a:p>
          <a:p>
            <a:r>
              <a:rPr lang="el-GR" sz="1800" dirty="0"/>
              <a:t>⟖</a:t>
            </a:r>
            <a:r>
              <a:rPr lang="en-US" sz="1800" dirty="0"/>
              <a:t>	right outer join</a:t>
            </a:r>
            <a:endParaRPr lang="el-GR" sz="1800" dirty="0"/>
          </a:p>
          <a:p>
            <a:r>
              <a:rPr lang="el-GR" sz="1800" dirty="0"/>
              <a:t>⟗</a:t>
            </a:r>
            <a:r>
              <a:rPr lang="en-US" sz="1800" dirty="0"/>
              <a:t>	full outer join</a:t>
            </a:r>
            <a:endParaRPr lang="el-GR" sz="1800" dirty="0"/>
          </a:p>
          <a:p>
            <a:r>
              <a:rPr lang="el-GR" sz="1800" dirty="0"/>
              <a:t>⋉</a:t>
            </a:r>
            <a:r>
              <a:rPr lang="en-US" sz="1800" dirty="0"/>
              <a:t>	left semi join</a:t>
            </a:r>
            <a:endParaRPr lang="el-GR" sz="1800" dirty="0"/>
          </a:p>
          <a:p>
            <a:r>
              <a:rPr lang="el-GR" sz="1800" dirty="0"/>
              <a:t>⋊</a:t>
            </a:r>
            <a:r>
              <a:rPr lang="en-US" sz="1800" dirty="0"/>
              <a:t>	right semi join</a:t>
            </a:r>
            <a:endParaRPr lang="el-GR" sz="1800" dirty="0"/>
          </a:p>
          <a:p>
            <a:r>
              <a:rPr lang="el-GR" sz="1800" dirty="0"/>
              <a:t>▷</a:t>
            </a:r>
            <a:r>
              <a:rPr lang="en-US" sz="1800" dirty="0"/>
              <a:t>	anti-join</a:t>
            </a:r>
            <a:endParaRPr lang="el-GR" sz="1800" dirty="0"/>
          </a:p>
          <a:p>
            <a:endParaRPr lang="en-US" sz="1800" dirty="0"/>
          </a:p>
        </p:txBody>
      </p:sp>
      <p:sp>
        <p:nvSpPr>
          <p:cNvPr id="3" name="Title 2">
            <a:extLst>
              <a:ext uri="{FF2B5EF4-FFF2-40B4-BE49-F238E27FC236}">
                <a16:creationId xmlns:a16="http://schemas.microsoft.com/office/drawing/2014/main" id="{7A053438-2333-4A72-0889-8F2BC1101119}"/>
              </a:ext>
            </a:extLst>
          </p:cNvPr>
          <p:cNvSpPr>
            <a:spLocks noGrp="1"/>
          </p:cNvSpPr>
          <p:nvPr>
            <p:ph type="title"/>
          </p:nvPr>
        </p:nvSpPr>
        <p:spPr/>
        <p:txBody>
          <a:bodyPr/>
          <a:lstStyle/>
          <a:p>
            <a:r>
              <a:rPr lang="en-US" dirty="0"/>
              <a:t>What are all those other Symbols?</a:t>
            </a:r>
          </a:p>
        </p:txBody>
      </p:sp>
      <p:pic>
        <p:nvPicPr>
          <p:cNvPr id="5" name="Picture 4">
            <a:extLst>
              <a:ext uri="{FF2B5EF4-FFF2-40B4-BE49-F238E27FC236}">
                <a16:creationId xmlns:a16="http://schemas.microsoft.com/office/drawing/2014/main" id="{FF4E0417-26B6-EA34-533E-1F65CAF51628}"/>
              </a:ext>
            </a:extLst>
          </p:cNvPr>
          <p:cNvPicPr>
            <a:picLocks noChangeAspect="1"/>
          </p:cNvPicPr>
          <p:nvPr/>
        </p:nvPicPr>
        <p:blipFill>
          <a:blip r:embed="rId2"/>
          <a:stretch>
            <a:fillRect/>
          </a:stretch>
        </p:blipFill>
        <p:spPr>
          <a:xfrm>
            <a:off x="4191000" y="559989"/>
            <a:ext cx="4371193" cy="2629728"/>
          </a:xfrm>
          <a:prstGeom prst="rect">
            <a:avLst/>
          </a:prstGeom>
        </p:spPr>
      </p:pic>
      <p:pic>
        <p:nvPicPr>
          <p:cNvPr id="6" name="Picture 5">
            <a:extLst>
              <a:ext uri="{FF2B5EF4-FFF2-40B4-BE49-F238E27FC236}">
                <a16:creationId xmlns:a16="http://schemas.microsoft.com/office/drawing/2014/main" id="{8617D8C5-26B3-060D-41A7-A6386468877B}"/>
              </a:ext>
            </a:extLst>
          </p:cNvPr>
          <p:cNvPicPr>
            <a:picLocks noChangeAspect="1"/>
          </p:cNvPicPr>
          <p:nvPr/>
        </p:nvPicPr>
        <p:blipFill>
          <a:blip r:embed="rId3"/>
          <a:stretch>
            <a:fillRect/>
          </a:stretch>
        </p:blipFill>
        <p:spPr>
          <a:xfrm>
            <a:off x="3031172" y="3172324"/>
            <a:ext cx="5963741" cy="1427837"/>
          </a:xfrm>
          <a:prstGeom prst="rect">
            <a:avLst/>
          </a:prstGeom>
        </p:spPr>
      </p:pic>
    </p:spTree>
    <p:extLst>
      <p:ext uri="{BB962C8B-B14F-4D97-AF65-F5344CB8AC3E}">
        <p14:creationId xmlns:p14="http://schemas.microsoft.com/office/powerpoint/2010/main" val="11956064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2619CB-9F17-D704-8CEB-6152218100B7}"/>
            </a:ext>
          </a:extLst>
        </p:cNvPr>
        <p:cNvGrpSpPr/>
        <p:nvPr/>
      </p:nvGrpSpPr>
      <p:grpSpPr>
        <a:xfrm>
          <a:off x="0" y="0"/>
          <a:ext cx="0" cy="0"/>
          <a:chOff x="0" y="0"/>
          <a:chExt cx="0" cy="0"/>
        </a:xfrm>
      </p:grpSpPr>
      <p:sp>
        <p:nvSpPr>
          <p:cNvPr id="7" name="Rectangle 6">
            <a:extLst>
              <a:ext uri="{FF2B5EF4-FFF2-40B4-BE49-F238E27FC236}">
                <a16:creationId xmlns:a16="http://schemas.microsoft.com/office/drawing/2014/main" id="{56C9B006-25B7-68C0-AB94-5E3D943E9ED5}"/>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a:extLst>
              <a:ext uri="{FF2B5EF4-FFF2-40B4-BE49-F238E27FC236}">
                <a16:creationId xmlns:a16="http://schemas.microsoft.com/office/drawing/2014/main" id="{90217E77-759A-99B4-A9CE-48E9E0A1D84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a:extLst>
              <a:ext uri="{FF2B5EF4-FFF2-40B4-BE49-F238E27FC236}">
                <a16:creationId xmlns:a16="http://schemas.microsoft.com/office/drawing/2014/main" id="{39C9B2DB-F156-9528-7C03-44ED8FD9645A}"/>
              </a:ext>
            </a:extLst>
          </p:cNvPr>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Introduction</a:t>
            </a:r>
            <a:endParaRPr kumimoji="0" lang="en-US" altLang="en-US" sz="16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3" name="Rectangle 2">
            <a:extLst>
              <a:ext uri="{FF2B5EF4-FFF2-40B4-BE49-F238E27FC236}">
                <a16:creationId xmlns:a16="http://schemas.microsoft.com/office/drawing/2014/main" id="{E85BAFFC-D5A3-F860-D81B-694ACB766E39}"/>
              </a:ext>
            </a:extLst>
          </p:cNvPr>
          <p:cNvSpPr/>
          <p:nvPr/>
        </p:nvSpPr>
        <p:spPr>
          <a:xfrm>
            <a:off x="0" y="438150"/>
            <a:ext cx="9144000" cy="4248150"/>
          </a:xfrm>
          <a:prstGeom prst="rect">
            <a:avLst/>
          </a:prstGeom>
          <a:solidFill>
            <a:schemeClr val="tx1">
              <a:lumMod val="50000"/>
              <a:lumOff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Calibri"/>
                <a:ea typeface="+mn-ea"/>
                <a:cs typeface="+mn-cs"/>
              </a:rPr>
              <a:t>Complex Attributes</a:t>
            </a:r>
          </a:p>
        </p:txBody>
      </p:sp>
      <p:sp>
        <p:nvSpPr>
          <p:cNvPr id="4" name="TextBox 9">
            <a:extLst>
              <a:ext uri="{FF2B5EF4-FFF2-40B4-BE49-F238E27FC236}">
                <a16:creationId xmlns:a16="http://schemas.microsoft.com/office/drawing/2014/main" id="{D4A7FBD7-E2E0-0B85-8723-5FD639AE1B7B}"/>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8</a:t>
            </a:fld>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COMS W4111_002_2025_1: Lecture 4: ER(3), Relational(3), SQL(3)			© Donald F. Ferguson, 2024</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78238651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8B94F4-A4CE-954D-85DA-8A10E31F2233}"/>
              </a:ext>
            </a:extLst>
          </p:cNvPr>
          <p:cNvSpPr>
            <a:spLocks noGrp="1"/>
          </p:cNvSpPr>
          <p:nvPr>
            <p:ph type="title"/>
          </p:nvPr>
        </p:nvSpPr>
        <p:spPr/>
        <p:txBody>
          <a:bodyPr/>
          <a:lstStyle/>
          <a:p>
            <a:r>
              <a:rPr lang="en-US" dirty="0"/>
              <a:t>One Way to Think About Joins</a:t>
            </a:r>
          </a:p>
        </p:txBody>
      </p:sp>
      <p:pic>
        <p:nvPicPr>
          <p:cNvPr id="4" name="Picture 3">
            <a:extLst>
              <a:ext uri="{FF2B5EF4-FFF2-40B4-BE49-F238E27FC236}">
                <a16:creationId xmlns:a16="http://schemas.microsoft.com/office/drawing/2014/main" id="{0A388C6A-17B9-D349-9775-AFAFE02B4FF3}"/>
              </a:ext>
            </a:extLst>
          </p:cNvPr>
          <p:cNvPicPr>
            <a:picLocks noChangeAspect="1"/>
          </p:cNvPicPr>
          <p:nvPr/>
        </p:nvPicPr>
        <p:blipFill>
          <a:blip r:embed="rId2"/>
          <a:stretch>
            <a:fillRect/>
          </a:stretch>
        </p:blipFill>
        <p:spPr>
          <a:xfrm>
            <a:off x="914400" y="517685"/>
            <a:ext cx="5908790" cy="4108129"/>
          </a:xfrm>
          <a:prstGeom prst="rect">
            <a:avLst/>
          </a:prstGeom>
        </p:spPr>
      </p:pic>
    </p:spTree>
    <p:extLst>
      <p:ext uri="{BB962C8B-B14F-4D97-AF65-F5344CB8AC3E}">
        <p14:creationId xmlns:p14="http://schemas.microsoft.com/office/powerpoint/2010/main" val="180698636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30CF939-03DF-F4A2-0B5B-A12AA91E7A22}"/>
              </a:ext>
            </a:extLst>
          </p:cNvPr>
          <p:cNvSpPr>
            <a:spLocks noGrp="1"/>
          </p:cNvSpPr>
          <p:nvPr>
            <p:ph idx="1"/>
          </p:nvPr>
        </p:nvSpPr>
        <p:spPr/>
        <p:txBody>
          <a:bodyPr/>
          <a:lstStyle/>
          <a:p>
            <a:r>
              <a:rPr lang="en-US" sz="1600" dirty="0"/>
              <a:t>Some terms:</a:t>
            </a:r>
          </a:p>
          <a:p>
            <a:pPr lvl="1"/>
            <a:r>
              <a:rPr lang="en-US" sz="1400" dirty="0"/>
              <a:t>Natural Join</a:t>
            </a:r>
          </a:p>
          <a:p>
            <a:pPr lvl="2"/>
            <a:r>
              <a:rPr lang="en-US" sz="1200" dirty="0"/>
              <a:t>Equality of A and B columns</a:t>
            </a:r>
          </a:p>
          <a:p>
            <a:pPr lvl="2"/>
            <a:r>
              <a:rPr lang="en-US" sz="1200" dirty="0"/>
              <a:t>With the same name.</a:t>
            </a:r>
          </a:p>
          <a:p>
            <a:pPr lvl="1"/>
            <a:r>
              <a:rPr lang="en-US" sz="1400" dirty="0"/>
              <a:t>Equijoin</a:t>
            </a:r>
          </a:p>
          <a:p>
            <a:pPr lvl="2"/>
            <a:r>
              <a:rPr lang="en-US" sz="1200" dirty="0"/>
              <a:t>Explicitly specify columns that</a:t>
            </a:r>
            <a:br>
              <a:rPr lang="en-US" sz="1200" dirty="0"/>
            </a:br>
            <a:r>
              <a:rPr lang="en-US" sz="1200" dirty="0"/>
              <a:t>must have the same value.</a:t>
            </a:r>
          </a:p>
          <a:p>
            <a:pPr lvl="2"/>
            <a:r>
              <a:rPr lang="en-US" sz="1200" dirty="0" err="1"/>
              <a:t>A.x</a:t>
            </a:r>
            <a:r>
              <a:rPr lang="en-US" sz="1200" dirty="0"/>
              <a:t>=</a:t>
            </a:r>
            <a:r>
              <a:rPr lang="en-US" sz="1200" dirty="0" err="1"/>
              <a:t>B.z</a:t>
            </a:r>
            <a:r>
              <a:rPr lang="en-US" sz="1200" dirty="0"/>
              <a:t> AND </a:t>
            </a:r>
            <a:r>
              <a:rPr lang="en-US" sz="1200" dirty="0" err="1"/>
              <a:t>A.q</a:t>
            </a:r>
            <a:r>
              <a:rPr lang="en-US" sz="1200" dirty="0"/>
              <a:t>=</a:t>
            </a:r>
            <a:r>
              <a:rPr lang="en-US" sz="1200" dirty="0" err="1"/>
              <a:t>B.w</a:t>
            </a:r>
            <a:endParaRPr lang="en-US" sz="1200" dirty="0"/>
          </a:p>
          <a:p>
            <a:pPr lvl="1"/>
            <a:r>
              <a:rPr lang="en-US" sz="1400" dirty="0"/>
              <a:t>Theta Join: Arbitrary predicate.</a:t>
            </a:r>
          </a:p>
          <a:p>
            <a:r>
              <a:rPr lang="en-US" sz="1600" dirty="0"/>
              <a:t>Inner Join</a:t>
            </a:r>
          </a:p>
          <a:p>
            <a:pPr lvl="1"/>
            <a:r>
              <a:rPr lang="en-US" sz="1400" dirty="0"/>
              <a:t>JOIN “matches” rows in A and B.</a:t>
            </a:r>
          </a:p>
          <a:p>
            <a:pPr lvl="1"/>
            <a:r>
              <a:rPr lang="en-US" sz="1400" dirty="0"/>
              <a:t>Result contains ONLY the matched pairs.</a:t>
            </a:r>
          </a:p>
          <a:p>
            <a:r>
              <a:rPr lang="en-US" sz="1600" dirty="0"/>
              <a:t>What I want is:</a:t>
            </a:r>
          </a:p>
          <a:p>
            <a:pPr lvl="1"/>
            <a:r>
              <a:rPr lang="en-US" sz="1400" dirty="0"/>
              <a:t>All the rows that matched.</a:t>
            </a:r>
          </a:p>
          <a:p>
            <a:pPr lvl="1"/>
            <a:r>
              <a:rPr lang="en-US" sz="1400" dirty="0"/>
              <a:t>And the rows from A that did not match?</a:t>
            </a:r>
          </a:p>
          <a:p>
            <a:pPr lvl="1"/>
            <a:r>
              <a:rPr lang="en-US" sz="1400" dirty="0"/>
              <a:t>OUTER JOIN (⟖, </a:t>
            </a:r>
            <a:r>
              <a:rPr lang="el-GR" sz="1400" dirty="0"/>
              <a:t>⟕</a:t>
            </a:r>
            <a:r>
              <a:rPr lang="en-US" sz="1400" dirty="0"/>
              <a:t>)</a:t>
            </a:r>
          </a:p>
        </p:txBody>
      </p:sp>
      <p:sp>
        <p:nvSpPr>
          <p:cNvPr id="3" name="Title 2">
            <a:extLst>
              <a:ext uri="{FF2B5EF4-FFF2-40B4-BE49-F238E27FC236}">
                <a16:creationId xmlns:a16="http://schemas.microsoft.com/office/drawing/2014/main" id="{1244AD3D-D60A-803B-96D9-032E25B8B586}"/>
              </a:ext>
            </a:extLst>
          </p:cNvPr>
          <p:cNvSpPr>
            <a:spLocks noGrp="1"/>
          </p:cNvSpPr>
          <p:nvPr>
            <p:ph type="title"/>
          </p:nvPr>
        </p:nvSpPr>
        <p:spPr/>
        <p:txBody>
          <a:bodyPr/>
          <a:lstStyle/>
          <a:p>
            <a:r>
              <a:rPr lang="en-US" dirty="0"/>
              <a:t>Thinking about JOINs</a:t>
            </a:r>
          </a:p>
        </p:txBody>
      </p:sp>
      <p:pic>
        <p:nvPicPr>
          <p:cNvPr id="4" name="Picture 3">
            <a:extLst>
              <a:ext uri="{FF2B5EF4-FFF2-40B4-BE49-F238E27FC236}">
                <a16:creationId xmlns:a16="http://schemas.microsoft.com/office/drawing/2014/main" id="{D9771EBF-A5C4-8ACA-B02B-CDCF466213C7}"/>
              </a:ext>
            </a:extLst>
          </p:cNvPr>
          <p:cNvPicPr>
            <a:picLocks noChangeAspect="1"/>
          </p:cNvPicPr>
          <p:nvPr/>
        </p:nvPicPr>
        <p:blipFill>
          <a:blip r:embed="rId2"/>
          <a:stretch>
            <a:fillRect/>
          </a:stretch>
        </p:blipFill>
        <p:spPr>
          <a:xfrm>
            <a:off x="4343400" y="666750"/>
            <a:ext cx="4598390" cy="3197064"/>
          </a:xfrm>
          <a:prstGeom prst="rect">
            <a:avLst/>
          </a:prstGeom>
        </p:spPr>
      </p:pic>
    </p:spTree>
    <p:extLst>
      <p:ext uri="{BB962C8B-B14F-4D97-AF65-F5344CB8AC3E}">
        <p14:creationId xmlns:p14="http://schemas.microsoft.com/office/powerpoint/2010/main" val="330190114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18D668C-1FA8-36BA-5E12-846E4BE4F36C}"/>
              </a:ext>
            </a:extLst>
          </p:cNvPr>
          <p:cNvSpPr>
            <a:spLocks noGrp="1"/>
          </p:cNvSpPr>
          <p:nvPr>
            <p:ph idx="1"/>
          </p:nvPr>
        </p:nvSpPr>
        <p:spPr/>
        <p:txBody>
          <a:bodyPr/>
          <a:lstStyle/>
          <a:p>
            <a:r>
              <a:rPr lang="en-US" b="1" dirty="0"/>
              <a:t>A course and its prerequisites</a:t>
            </a:r>
          </a:p>
          <a:p>
            <a:pPr marL="457200" lvl="1" indent="0">
              <a:buNone/>
            </a:pPr>
            <a:r>
              <a:rPr lang="el-GR" dirty="0"/>
              <a:t>π </a:t>
            </a:r>
            <a:r>
              <a:rPr lang="en-US" dirty="0" err="1"/>
              <a:t>course_id←course.course_id</a:t>
            </a:r>
            <a:r>
              <a:rPr lang="en-US" dirty="0"/>
              <a:t>,</a:t>
            </a:r>
          </a:p>
          <a:p>
            <a:pPr marL="457200" lvl="1" indent="0">
              <a:buNone/>
            </a:pPr>
            <a:r>
              <a:rPr lang="en-US" dirty="0"/>
              <a:t>	</a:t>
            </a:r>
            <a:r>
              <a:rPr lang="en-US" dirty="0" err="1"/>
              <a:t>course_title←course.title</a:t>
            </a:r>
            <a:r>
              <a:rPr lang="en-US" dirty="0"/>
              <a:t>,</a:t>
            </a:r>
          </a:p>
          <a:p>
            <a:pPr marL="457200" lvl="1" indent="0">
              <a:buNone/>
            </a:pPr>
            <a:r>
              <a:rPr lang="en-US" dirty="0"/>
              <a:t>	</a:t>
            </a:r>
            <a:r>
              <a:rPr lang="en-US" dirty="0" err="1"/>
              <a:t>prerequisite_id←prereq.prereq_id</a:t>
            </a:r>
            <a:r>
              <a:rPr lang="en-US" dirty="0"/>
              <a:t>,</a:t>
            </a:r>
          </a:p>
          <a:p>
            <a:pPr marL="457200" lvl="1" indent="0">
              <a:buNone/>
            </a:pPr>
            <a:r>
              <a:rPr lang="en-US" dirty="0"/>
              <a:t>	</a:t>
            </a:r>
            <a:r>
              <a:rPr lang="en-US" dirty="0" err="1"/>
              <a:t>prerequisite_title←p.course_id</a:t>
            </a:r>
            <a:endParaRPr lang="en-US" dirty="0"/>
          </a:p>
          <a:p>
            <a:pPr marL="457200" lvl="1" indent="0">
              <a:buNone/>
            </a:pPr>
            <a:r>
              <a:rPr lang="en-US" dirty="0"/>
              <a:t>(</a:t>
            </a:r>
          </a:p>
          <a:p>
            <a:pPr marL="457200" lvl="1" indent="0">
              <a:buNone/>
            </a:pPr>
            <a:r>
              <a:rPr lang="en-US" dirty="0"/>
              <a:t>	(course ⨝ </a:t>
            </a:r>
            <a:r>
              <a:rPr lang="en-US" dirty="0" err="1"/>
              <a:t>prereq</a:t>
            </a:r>
            <a:r>
              <a:rPr lang="en-US" dirty="0"/>
              <a:t>) </a:t>
            </a:r>
          </a:p>
          <a:p>
            <a:pPr marL="457200" lvl="1" indent="0">
              <a:buNone/>
            </a:pPr>
            <a:r>
              <a:rPr lang="en-US" dirty="0"/>
              <a:t>	⨝ </a:t>
            </a:r>
            <a:r>
              <a:rPr lang="en-US" dirty="0" err="1"/>
              <a:t>prereq.prereq_id</a:t>
            </a:r>
            <a:r>
              <a:rPr lang="en-US" dirty="0"/>
              <a:t>=</a:t>
            </a:r>
            <a:r>
              <a:rPr lang="en-US" dirty="0" err="1"/>
              <a:t>p.course_id</a:t>
            </a:r>
            <a:r>
              <a:rPr lang="en-US" dirty="0"/>
              <a:t> </a:t>
            </a:r>
          </a:p>
          <a:p>
            <a:pPr marL="457200" lvl="1" indent="0">
              <a:buNone/>
            </a:pPr>
            <a:r>
              <a:rPr lang="en-US" dirty="0"/>
              <a:t>	</a:t>
            </a:r>
            <a:r>
              <a:rPr lang="el-GR" dirty="0"/>
              <a:t>ρ </a:t>
            </a:r>
            <a:r>
              <a:rPr lang="en-US" dirty="0"/>
              <a:t>p(course))</a:t>
            </a:r>
          </a:p>
        </p:txBody>
      </p:sp>
      <p:sp>
        <p:nvSpPr>
          <p:cNvPr id="3" name="Title 2">
            <a:extLst>
              <a:ext uri="{FF2B5EF4-FFF2-40B4-BE49-F238E27FC236}">
                <a16:creationId xmlns:a16="http://schemas.microsoft.com/office/drawing/2014/main" id="{B50018D2-699C-F1DC-C535-C6FF358A4C5E}"/>
              </a:ext>
            </a:extLst>
          </p:cNvPr>
          <p:cNvSpPr>
            <a:spLocks noGrp="1"/>
          </p:cNvSpPr>
          <p:nvPr>
            <p:ph type="title"/>
          </p:nvPr>
        </p:nvSpPr>
        <p:spPr/>
        <p:txBody>
          <a:bodyPr/>
          <a:lstStyle/>
          <a:p>
            <a:r>
              <a:rPr lang="en-US" dirty="0"/>
              <a:t>Some Examples</a:t>
            </a:r>
          </a:p>
        </p:txBody>
      </p:sp>
      <p:sp>
        <p:nvSpPr>
          <p:cNvPr id="4" name="TextBox 3">
            <a:extLst>
              <a:ext uri="{FF2B5EF4-FFF2-40B4-BE49-F238E27FC236}">
                <a16:creationId xmlns:a16="http://schemas.microsoft.com/office/drawing/2014/main" id="{CCB48835-7245-4D1D-41EA-DF28EFCF5A67}"/>
              </a:ext>
            </a:extLst>
          </p:cNvPr>
          <p:cNvSpPr txBox="1"/>
          <p:nvPr/>
        </p:nvSpPr>
        <p:spPr>
          <a:xfrm>
            <a:off x="4495800" y="819150"/>
            <a:ext cx="4495800" cy="3416320"/>
          </a:xfrm>
          <a:prstGeom prst="rect">
            <a:avLst/>
          </a:prstGeom>
          <a:noFill/>
        </p:spPr>
        <p:txBody>
          <a:bodyPr wrap="square" rtlCol="0">
            <a:spAutoFit/>
          </a:bodyPr>
          <a:lstStyle/>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Join course and </a:t>
            </a:r>
            <a:r>
              <a:rPr kumimoji="0" lang="en-US" sz="1800" b="0" i="0" u="none" strike="noStrike" kern="1200" cap="none" spc="0" normalizeH="0" baseline="0" noProof="0" dirty="0" err="1">
                <a:ln>
                  <a:noFill/>
                </a:ln>
                <a:solidFill>
                  <a:prstClr val="black"/>
                </a:solidFill>
                <a:effectLst/>
                <a:uLnTx/>
                <a:uFillTx/>
                <a:latin typeface="Calibri" charset="0"/>
                <a:ea typeface="ＭＳ Ｐゴシック" charset="-128"/>
                <a:cs typeface="+mn-cs"/>
              </a:rPr>
              <a:t>prereq</a:t>
            </a: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 to get</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course info</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err="1">
                <a:ln>
                  <a:noFill/>
                </a:ln>
                <a:solidFill>
                  <a:prstClr val="black"/>
                </a:solidFill>
                <a:effectLst/>
                <a:uLnTx/>
                <a:uFillTx/>
                <a:latin typeface="Calibri" charset="0"/>
                <a:ea typeface="ＭＳ Ｐゴシック" charset="-128"/>
                <a:cs typeface="+mn-cs"/>
              </a:rPr>
              <a:t>prereq_id</a:t>
            </a:r>
            <a:endPar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endParaRP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Join with</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course using </a:t>
            </a:r>
            <a:r>
              <a:rPr kumimoji="0" lang="en-US" sz="1800" b="0" i="0" u="none" strike="noStrike" kern="1200" cap="none" spc="0" normalizeH="0" baseline="0" noProof="0" dirty="0" err="1">
                <a:ln>
                  <a:noFill/>
                </a:ln>
                <a:solidFill>
                  <a:prstClr val="black"/>
                </a:solidFill>
                <a:effectLst/>
                <a:uLnTx/>
                <a:uFillTx/>
                <a:latin typeface="Calibri" charset="0"/>
                <a:ea typeface="ＭＳ Ｐゴシック" charset="-128"/>
                <a:cs typeface="+mn-cs"/>
              </a:rPr>
              <a:t>prereq_id</a:t>
            </a:r>
            <a:endPar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endParaRP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To get the </a:t>
            </a:r>
            <a:r>
              <a:rPr kumimoji="0" lang="en-US" sz="1800" b="0" i="0" u="none" strike="noStrike" kern="1200" cap="none" spc="0" normalizeH="0" baseline="0" noProof="0" dirty="0" err="1">
                <a:ln>
                  <a:noFill/>
                </a:ln>
                <a:solidFill>
                  <a:prstClr val="black"/>
                </a:solidFill>
                <a:effectLst/>
                <a:uLnTx/>
                <a:uFillTx/>
                <a:latin typeface="Calibri" charset="0"/>
                <a:ea typeface="ＭＳ Ｐゴシック" charset="-128"/>
                <a:cs typeface="+mn-cs"/>
              </a:rPr>
              <a:t>prereq</a:t>
            </a: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 info</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But,</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err="1">
                <a:ln>
                  <a:noFill/>
                </a:ln>
                <a:solidFill>
                  <a:prstClr val="black"/>
                </a:solidFill>
                <a:effectLst/>
                <a:uLnTx/>
                <a:uFillTx/>
                <a:latin typeface="Calibri" charset="0"/>
                <a:ea typeface="ＭＳ Ｐゴシック" charset="-128"/>
                <a:cs typeface="+mn-cs"/>
              </a:rPr>
              <a:t>course.course_id</a:t>
            </a: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 is ambiguous</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Because the table appears twice.</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So, I have to “alias” the second use.</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Also, note the use of renaming in the</a:t>
            </a:r>
            <a:b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b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project for column names.</a:t>
            </a:r>
          </a:p>
        </p:txBody>
      </p:sp>
    </p:spTree>
    <p:extLst>
      <p:ext uri="{BB962C8B-B14F-4D97-AF65-F5344CB8AC3E}">
        <p14:creationId xmlns:p14="http://schemas.microsoft.com/office/powerpoint/2010/main" val="231280400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18D668C-1FA8-36BA-5E12-846E4BE4F36C}"/>
              </a:ext>
            </a:extLst>
          </p:cNvPr>
          <p:cNvSpPr>
            <a:spLocks noGrp="1"/>
          </p:cNvSpPr>
          <p:nvPr>
            <p:ph idx="1"/>
          </p:nvPr>
        </p:nvSpPr>
        <p:spPr/>
        <p:txBody>
          <a:bodyPr/>
          <a:lstStyle/>
          <a:p>
            <a:r>
              <a:rPr lang="en-US" b="1" dirty="0"/>
              <a:t>Courses-prerequisites and courses without </a:t>
            </a:r>
            <a:r>
              <a:rPr lang="en-US" b="1" dirty="0" err="1"/>
              <a:t>prereqs</a:t>
            </a:r>
            <a:r>
              <a:rPr lang="en-US" b="1" dirty="0"/>
              <a:t>.</a:t>
            </a:r>
          </a:p>
          <a:p>
            <a:pPr marL="457200" lvl="1" indent="0">
              <a:buNone/>
            </a:pPr>
            <a:r>
              <a:rPr lang="el-GR" dirty="0"/>
              <a:t>τ </a:t>
            </a:r>
            <a:r>
              <a:rPr lang="en-US" dirty="0" err="1"/>
              <a:t>prerequisite_id</a:t>
            </a:r>
            <a:r>
              <a:rPr lang="en-US" dirty="0"/>
              <a:t> </a:t>
            </a:r>
          </a:p>
          <a:p>
            <a:pPr marL="457200" lvl="1" indent="0">
              <a:buNone/>
            </a:pPr>
            <a:r>
              <a:rPr lang="en-US" dirty="0"/>
              <a:t>(</a:t>
            </a:r>
            <a:r>
              <a:rPr lang="el-GR" dirty="0"/>
              <a:t>π </a:t>
            </a:r>
            <a:r>
              <a:rPr lang="en-US" dirty="0" err="1"/>
              <a:t>course_id←course.course_id</a:t>
            </a:r>
            <a:r>
              <a:rPr lang="en-US" dirty="0"/>
              <a:t>,</a:t>
            </a:r>
          </a:p>
          <a:p>
            <a:pPr marL="457200" lvl="1" indent="0">
              <a:buNone/>
            </a:pPr>
            <a:r>
              <a:rPr lang="en-US" dirty="0"/>
              <a:t>	</a:t>
            </a:r>
            <a:r>
              <a:rPr lang="en-US" dirty="0" err="1"/>
              <a:t>course_title←course.title</a:t>
            </a:r>
            <a:r>
              <a:rPr lang="en-US" dirty="0"/>
              <a:t>,</a:t>
            </a:r>
          </a:p>
          <a:p>
            <a:pPr marL="457200" lvl="1" indent="0">
              <a:buNone/>
            </a:pPr>
            <a:r>
              <a:rPr lang="en-US" dirty="0"/>
              <a:t>	</a:t>
            </a:r>
            <a:r>
              <a:rPr lang="en-US" dirty="0" err="1"/>
              <a:t>prerequisite_id←prereq.prereq_id</a:t>
            </a:r>
            <a:r>
              <a:rPr lang="en-US" dirty="0"/>
              <a:t>,</a:t>
            </a:r>
          </a:p>
          <a:p>
            <a:pPr marL="457200" lvl="1" indent="0">
              <a:buNone/>
            </a:pPr>
            <a:r>
              <a:rPr lang="en-US" dirty="0"/>
              <a:t>	</a:t>
            </a:r>
            <a:r>
              <a:rPr lang="en-US" dirty="0" err="1"/>
              <a:t>prerequisite_title←p.course_id</a:t>
            </a:r>
            <a:endParaRPr lang="en-US" dirty="0"/>
          </a:p>
          <a:p>
            <a:pPr marL="457200" lvl="1" indent="0">
              <a:buNone/>
            </a:pPr>
            <a:r>
              <a:rPr lang="en-US" dirty="0"/>
              <a:t>(</a:t>
            </a:r>
          </a:p>
          <a:p>
            <a:pPr marL="457200" lvl="1" indent="0">
              <a:buNone/>
            </a:pPr>
            <a:r>
              <a:rPr lang="en-US" dirty="0"/>
              <a:t>	(course ⟕ </a:t>
            </a:r>
            <a:r>
              <a:rPr lang="en-US" dirty="0" err="1"/>
              <a:t>prereq</a:t>
            </a:r>
            <a:r>
              <a:rPr lang="en-US" dirty="0"/>
              <a:t>) </a:t>
            </a:r>
          </a:p>
          <a:p>
            <a:pPr marL="457200" lvl="1" indent="0">
              <a:buNone/>
            </a:pPr>
            <a:r>
              <a:rPr lang="en-US" dirty="0"/>
              <a:t>	⟕ </a:t>
            </a:r>
            <a:r>
              <a:rPr lang="en-US" dirty="0" err="1"/>
              <a:t>prereq.prereq_id</a:t>
            </a:r>
            <a:r>
              <a:rPr lang="en-US" dirty="0"/>
              <a:t>=</a:t>
            </a:r>
            <a:r>
              <a:rPr lang="en-US" dirty="0" err="1"/>
              <a:t>p.course_id</a:t>
            </a:r>
            <a:r>
              <a:rPr lang="en-US" dirty="0"/>
              <a:t> </a:t>
            </a:r>
          </a:p>
          <a:p>
            <a:pPr marL="457200" lvl="1" indent="0">
              <a:buNone/>
            </a:pPr>
            <a:r>
              <a:rPr lang="en-US" dirty="0"/>
              <a:t>	</a:t>
            </a:r>
            <a:r>
              <a:rPr lang="el-GR" dirty="0"/>
              <a:t>ρ </a:t>
            </a:r>
            <a:r>
              <a:rPr lang="en-US" dirty="0"/>
              <a:t>p(course))</a:t>
            </a:r>
          </a:p>
          <a:p>
            <a:pPr marL="457200" lvl="1" indent="0">
              <a:buNone/>
            </a:pPr>
            <a:r>
              <a:rPr lang="en-US" dirty="0"/>
              <a:t>)</a:t>
            </a:r>
          </a:p>
        </p:txBody>
      </p:sp>
      <p:sp>
        <p:nvSpPr>
          <p:cNvPr id="3" name="Title 2">
            <a:extLst>
              <a:ext uri="{FF2B5EF4-FFF2-40B4-BE49-F238E27FC236}">
                <a16:creationId xmlns:a16="http://schemas.microsoft.com/office/drawing/2014/main" id="{B50018D2-699C-F1DC-C535-C6FF358A4C5E}"/>
              </a:ext>
            </a:extLst>
          </p:cNvPr>
          <p:cNvSpPr>
            <a:spLocks noGrp="1"/>
          </p:cNvSpPr>
          <p:nvPr>
            <p:ph type="title"/>
          </p:nvPr>
        </p:nvSpPr>
        <p:spPr/>
        <p:txBody>
          <a:bodyPr/>
          <a:lstStyle/>
          <a:p>
            <a:r>
              <a:rPr lang="en-US" dirty="0"/>
              <a:t>Some Examples</a:t>
            </a:r>
          </a:p>
        </p:txBody>
      </p:sp>
    </p:spTree>
    <p:extLst>
      <p:ext uri="{BB962C8B-B14F-4D97-AF65-F5344CB8AC3E}">
        <p14:creationId xmlns:p14="http://schemas.microsoft.com/office/powerpoint/2010/main" val="12221386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18D668C-1FA8-36BA-5E12-846E4BE4F36C}"/>
              </a:ext>
            </a:extLst>
          </p:cNvPr>
          <p:cNvSpPr>
            <a:spLocks noGrp="1"/>
          </p:cNvSpPr>
          <p:nvPr>
            <p:ph idx="1"/>
          </p:nvPr>
        </p:nvSpPr>
        <p:spPr/>
        <p:txBody>
          <a:bodyPr/>
          <a:lstStyle/>
          <a:p>
            <a:r>
              <a:rPr lang="en-US" b="1" dirty="0"/>
              <a:t>Courses that are not prerequisites</a:t>
            </a:r>
          </a:p>
          <a:p>
            <a:pPr marL="457200" lvl="1" indent="0">
              <a:buNone/>
            </a:pPr>
            <a:r>
              <a:rPr lang="el-GR" dirty="0"/>
              <a:t>τ </a:t>
            </a:r>
            <a:r>
              <a:rPr lang="en-US" dirty="0" err="1"/>
              <a:t>prereq_course_id</a:t>
            </a:r>
            <a:endParaRPr lang="en-US" dirty="0"/>
          </a:p>
          <a:p>
            <a:pPr marL="457200" lvl="1" indent="0">
              <a:buNone/>
            </a:pPr>
            <a:r>
              <a:rPr lang="en-US" dirty="0"/>
              <a:t>(</a:t>
            </a:r>
          </a:p>
          <a:p>
            <a:pPr marL="457200" lvl="1" indent="0">
              <a:buNone/>
            </a:pPr>
            <a:r>
              <a:rPr lang="en-US" dirty="0"/>
              <a:t>	</a:t>
            </a:r>
            <a:r>
              <a:rPr lang="el-GR" dirty="0"/>
              <a:t>π </a:t>
            </a:r>
            <a:r>
              <a:rPr lang="en-US" dirty="0" err="1"/>
              <a:t>prereq_course_id←prereq.course_id</a:t>
            </a:r>
            <a:r>
              <a:rPr lang="en-US" dirty="0"/>
              <a:t>,</a:t>
            </a:r>
          </a:p>
          <a:p>
            <a:pPr marL="457200" lvl="1" indent="0">
              <a:buNone/>
            </a:pPr>
            <a:r>
              <a:rPr lang="en-US" dirty="0"/>
              <a:t>		</a:t>
            </a:r>
            <a:r>
              <a:rPr lang="en-US" dirty="0" err="1"/>
              <a:t>course_id←course.course_id</a:t>
            </a:r>
            <a:r>
              <a:rPr lang="en-US" dirty="0"/>
              <a:t>,</a:t>
            </a:r>
          </a:p>
          <a:p>
            <a:pPr marL="457200" lvl="1" indent="0">
              <a:buNone/>
            </a:pPr>
            <a:r>
              <a:rPr lang="en-US" dirty="0"/>
              <a:t>		</a:t>
            </a:r>
            <a:r>
              <a:rPr lang="en-US" dirty="0" err="1"/>
              <a:t>course_title←course.title</a:t>
            </a:r>
            <a:endParaRPr lang="en-US" dirty="0"/>
          </a:p>
          <a:p>
            <a:pPr marL="457200" lvl="1" indent="0">
              <a:buNone/>
            </a:pPr>
            <a:r>
              <a:rPr lang="en-US" dirty="0"/>
              <a:t>		(</a:t>
            </a:r>
          </a:p>
          <a:p>
            <a:pPr marL="457200" lvl="1" indent="0">
              <a:buNone/>
            </a:pPr>
            <a:r>
              <a:rPr lang="en-US" dirty="0"/>
              <a:t>			</a:t>
            </a:r>
            <a:r>
              <a:rPr lang="en-US" dirty="0" err="1"/>
              <a:t>prereq</a:t>
            </a:r>
            <a:r>
              <a:rPr lang="en-US" dirty="0"/>
              <a:t> ⟖ </a:t>
            </a:r>
            <a:r>
              <a:rPr lang="en-US" dirty="0" err="1"/>
              <a:t>prereq_id</a:t>
            </a:r>
            <a:r>
              <a:rPr lang="en-US" dirty="0"/>
              <a:t>=</a:t>
            </a:r>
            <a:r>
              <a:rPr lang="en-US" dirty="0" err="1"/>
              <a:t>course.course_id</a:t>
            </a:r>
            <a:r>
              <a:rPr lang="en-US" dirty="0"/>
              <a:t> course</a:t>
            </a:r>
          </a:p>
          <a:p>
            <a:pPr marL="457200" lvl="1" indent="0">
              <a:buNone/>
            </a:pPr>
            <a:r>
              <a:rPr lang="en-US" dirty="0"/>
              <a:t>		)</a:t>
            </a:r>
          </a:p>
          <a:p>
            <a:pPr marL="457200" lvl="1" indent="0">
              <a:buNone/>
            </a:pPr>
            <a:r>
              <a:rPr lang="en-US" dirty="0"/>
              <a:t>	)</a:t>
            </a:r>
          </a:p>
        </p:txBody>
      </p:sp>
      <p:sp>
        <p:nvSpPr>
          <p:cNvPr id="3" name="Title 2">
            <a:extLst>
              <a:ext uri="{FF2B5EF4-FFF2-40B4-BE49-F238E27FC236}">
                <a16:creationId xmlns:a16="http://schemas.microsoft.com/office/drawing/2014/main" id="{B50018D2-699C-F1DC-C535-C6FF358A4C5E}"/>
              </a:ext>
            </a:extLst>
          </p:cNvPr>
          <p:cNvSpPr>
            <a:spLocks noGrp="1"/>
          </p:cNvSpPr>
          <p:nvPr>
            <p:ph type="title"/>
          </p:nvPr>
        </p:nvSpPr>
        <p:spPr/>
        <p:txBody>
          <a:bodyPr/>
          <a:lstStyle/>
          <a:p>
            <a:r>
              <a:rPr lang="en-US" dirty="0"/>
              <a:t>Some Examples</a:t>
            </a:r>
          </a:p>
        </p:txBody>
      </p:sp>
    </p:spTree>
    <p:extLst>
      <p:ext uri="{BB962C8B-B14F-4D97-AF65-F5344CB8AC3E}">
        <p14:creationId xmlns:p14="http://schemas.microsoft.com/office/powerpoint/2010/main" val="288350197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55157C1-5C9B-D4AD-3DB0-811BA9E45B86}"/>
              </a:ext>
            </a:extLst>
          </p:cNvPr>
          <p:cNvSpPr>
            <a:spLocks noGrp="1"/>
          </p:cNvSpPr>
          <p:nvPr>
            <p:ph idx="1"/>
          </p:nvPr>
        </p:nvSpPr>
        <p:spPr>
          <a:xfrm>
            <a:off x="86284" y="552450"/>
            <a:ext cx="8839200" cy="4038600"/>
          </a:xfrm>
        </p:spPr>
        <p:txBody>
          <a:bodyPr/>
          <a:lstStyle/>
          <a:p>
            <a:pPr>
              <a:spcBef>
                <a:spcPts val="0"/>
              </a:spcBef>
              <a:spcAft>
                <a:spcPts val="0"/>
              </a:spcAft>
            </a:pPr>
            <a:r>
              <a:rPr lang="en-US" dirty="0"/>
              <a:t>We will do more examples in lectures and HW assignments.</a:t>
            </a:r>
            <a:br>
              <a:rPr lang="en-US" dirty="0"/>
            </a:br>
            <a:endParaRPr lang="en-US" dirty="0"/>
          </a:p>
          <a:p>
            <a:pPr>
              <a:spcBef>
                <a:spcPts val="0"/>
              </a:spcBef>
              <a:spcAft>
                <a:spcPts val="0"/>
              </a:spcAft>
            </a:pPr>
            <a:r>
              <a:rPr lang="en-US" dirty="0"/>
              <a:t>The language </a:t>
            </a:r>
            <a:r>
              <a:rPr lang="en-US" i="1" dirty="0"/>
              <a:t>is interesting but</a:t>
            </a:r>
            <a:r>
              <a:rPr lang="en-US" dirty="0"/>
              <a:t> can be tedious and confusing.</a:t>
            </a:r>
            <a:br>
              <a:rPr lang="en-US" dirty="0"/>
            </a:br>
            <a:endParaRPr lang="en-US" dirty="0"/>
          </a:p>
          <a:p>
            <a:pPr>
              <a:spcBef>
                <a:spcPts val="0"/>
              </a:spcBef>
              <a:spcAft>
                <a:spcPts val="0"/>
              </a:spcAft>
            </a:pPr>
            <a:r>
              <a:rPr lang="en-US" dirty="0"/>
              <a:t>Useful in some advanced scenarios:</a:t>
            </a:r>
          </a:p>
          <a:p>
            <a:pPr lvl="1">
              <a:spcBef>
                <a:spcPts val="0"/>
              </a:spcBef>
              <a:spcAft>
                <a:spcPts val="0"/>
              </a:spcAft>
            </a:pPr>
            <a:r>
              <a:rPr lang="en-US" dirty="0"/>
              <a:t>Designing query languages for new databases and data models.</a:t>
            </a:r>
          </a:p>
          <a:p>
            <a:pPr lvl="1">
              <a:spcBef>
                <a:spcPts val="0"/>
              </a:spcBef>
              <a:spcAft>
                <a:spcPts val="0"/>
              </a:spcAft>
            </a:pPr>
            <a:r>
              <a:rPr lang="en-US" dirty="0"/>
              <a:t>Understanding how DBMS implement query processing and optimization.</a:t>
            </a:r>
            <a:br>
              <a:rPr lang="en-US" dirty="0"/>
            </a:br>
            <a:endParaRPr lang="en-US" dirty="0"/>
          </a:p>
          <a:p>
            <a:pPr>
              <a:spcBef>
                <a:spcPts val="0"/>
              </a:spcBef>
              <a:spcAft>
                <a:spcPts val="0"/>
              </a:spcAft>
            </a:pPr>
            <a:r>
              <a:rPr lang="en-US" dirty="0"/>
              <a:t>Also cover because it does come up in some advanced courses,</a:t>
            </a:r>
            <a:br>
              <a:rPr lang="en-US" dirty="0"/>
            </a:br>
            <a:r>
              <a:rPr lang="en-US" dirty="0"/>
              <a:t>and may come up in job interviews.</a:t>
            </a:r>
            <a:br>
              <a:rPr lang="en-US" dirty="0"/>
            </a:br>
            <a:endParaRPr lang="en-US" dirty="0"/>
          </a:p>
          <a:p>
            <a:pPr>
              <a:spcBef>
                <a:spcPts val="0"/>
              </a:spcBef>
              <a:spcAft>
                <a:spcPts val="0"/>
              </a:spcAft>
            </a:pPr>
            <a:r>
              <a:rPr lang="en-US" dirty="0"/>
              <a:t>You will be able to use a “cheat sheet” on exams. We will focus on “did you know what to do” and not “did you get the syntax completely correct.”</a:t>
            </a:r>
          </a:p>
        </p:txBody>
      </p:sp>
      <p:sp>
        <p:nvSpPr>
          <p:cNvPr id="3" name="Title 2">
            <a:extLst>
              <a:ext uri="{FF2B5EF4-FFF2-40B4-BE49-F238E27FC236}">
                <a16:creationId xmlns:a16="http://schemas.microsoft.com/office/drawing/2014/main" id="{76A09064-175F-04F0-91ED-2E4BCA2CB260}"/>
              </a:ext>
            </a:extLst>
          </p:cNvPr>
          <p:cNvSpPr>
            <a:spLocks noGrp="1"/>
          </p:cNvSpPr>
          <p:nvPr>
            <p:ph type="title"/>
          </p:nvPr>
        </p:nvSpPr>
        <p:spPr/>
        <p:txBody>
          <a:bodyPr/>
          <a:lstStyle/>
          <a:p>
            <a:r>
              <a:rPr lang="en-US" dirty="0"/>
              <a:t>Relational Algebra</a:t>
            </a:r>
          </a:p>
        </p:txBody>
      </p:sp>
    </p:spTree>
    <p:extLst>
      <p:ext uri="{BB962C8B-B14F-4D97-AF65-F5344CB8AC3E}">
        <p14:creationId xmlns:p14="http://schemas.microsoft.com/office/powerpoint/2010/main" val="256068015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AF6F55-25A1-668D-1E66-FE3AFB567E2F}"/>
            </a:ext>
          </a:extLst>
        </p:cNvPr>
        <p:cNvGrpSpPr/>
        <p:nvPr/>
      </p:nvGrpSpPr>
      <p:grpSpPr>
        <a:xfrm>
          <a:off x="0" y="0"/>
          <a:ext cx="0" cy="0"/>
          <a:chOff x="0" y="0"/>
          <a:chExt cx="0" cy="0"/>
        </a:xfrm>
      </p:grpSpPr>
      <p:pic>
        <p:nvPicPr>
          <p:cNvPr id="10241" name="Picture 11" descr="16x9_BG-08.jpg">
            <a:extLst>
              <a:ext uri="{FF2B5EF4-FFF2-40B4-BE49-F238E27FC236}">
                <a16:creationId xmlns:a16="http://schemas.microsoft.com/office/drawing/2014/main" id="{D6DDC1AC-3FBC-2906-E592-B7FC747E90E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C049F27A-D8CD-C476-EF57-EFF9AA6B6767}"/>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a:extLst>
              <a:ext uri="{FF2B5EF4-FFF2-40B4-BE49-F238E27FC236}">
                <a16:creationId xmlns:a16="http://schemas.microsoft.com/office/drawing/2014/main" id="{C4DA9FBB-29F3-EBAF-AF38-E214B24EBE2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a:extLst>
              <a:ext uri="{FF2B5EF4-FFF2-40B4-BE49-F238E27FC236}">
                <a16:creationId xmlns:a16="http://schemas.microsoft.com/office/drawing/2014/main" id="{7E08ABB6-92DD-9462-4BEB-B2E4FB326500}"/>
              </a:ext>
            </a:extLst>
          </p:cNvPr>
          <p:cNvSpPr txBox="1">
            <a:spLocks noChangeArrowheads="1"/>
          </p:cNvSpPr>
          <p:nvPr/>
        </p:nvSpPr>
        <p:spPr bwMode="auto">
          <a:xfrm>
            <a:off x="0" y="1694587"/>
            <a:ext cx="91440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3600" dirty="0">
                <a:solidFill>
                  <a:schemeClr val="bg1"/>
                </a:solidFill>
              </a:rPr>
              <a:t>Codd’s 12 Rules</a:t>
            </a:r>
          </a:p>
        </p:txBody>
      </p:sp>
      <p:sp>
        <p:nvSpPr>
          <p:cNvPr id="9" name="TextBox 9">
            <a:extLst>
              <a:ext uri="{FF2B5EF4-FFF2-40B4-BE49-F238E27FC236}">
                <a16:creationId xmlns:a16="http://schemas.microsoft.com/office/drawing/2014/main" id="{E628B5AE-2816-BF3A-B7AC-563BD0809A61}"/>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86</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W4111_002_2025_1: Lecture 4: ER(3), Relational(3), SQL(3)			© Donald F. Ferguson, 2024</a:t>
            </a:r>
            <a:endParaRPr lang="en-US" altLang="en-US" sz="800" i="1" dirty="0">
              <a:solidFill>
                <a:schemeClr val="bg1"/>
              </a:solidFill>
            </a:endParaRPr>
          </a:p>
        </p:txBody>
      </p:sp>
    </p:spTree>
    <p:extLst>
      <p:ext uri="{BB962C8B-B14F-4D97-AF65-F5344CB8AC3E}">
        <p14:creationId xmlns:p14="http://schemas.microsoft.com/office/powerpoint/2010/main" val="138729591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7380399-9AEF-CE42-A6BC-CD54F0387242}"/>
              </a:ext>
            </a:extLst>
          </p:cNvPr>
          <p:cNvSpPr>
            <a:spLocks noGrp="1"/>
          </p:cNvSpPr>
          <p:nvPr>
            <p:ph idx="1"/>
          </p:nvPr>
        </p:nvSpPr>
        <p:spPr>
          <a:xfrm>
            <a:off x="152400" y="590550"/>
            <a:ext cx="4495800" cy="4038600"/>
          </a:xfrm>
        </p:spPr>
        <p:txBody>
          <a:bodyPr/>
          <a:lstStyle/>
          <a:p>
            <a:pPr marL="0" indent="0">
              <a:buNone/>
            </a:pPr>
            <a:r>
              <a:rPr lang="en-US" sz="1300" dirty="0"/>
              <a:t>Rule 1: Information Rule</a:t>
            </a:r>
          </a:p>
          <a:p>
            <a:pPr marL="0" indent="0">
              <a:buNone/>
            </a:pPr>
            <a:r>
              <a:rPr lang="en-US" sz="1300" dirty="0"/>
              <a:t>The data stored in a database, may it be user data or metadata, must be a value of some table cell. Everything in a database must be stored in a table format.</a:t>
            </a:r>
          </a:p>
          <a:p>
            <a:pPr marL="0" indent="0">
              <a:buNone/>
            </a:pPr>
            <a:endParaRPr lang="en-US" sz="1300" dirty="0"/>
          </a:p>
          <a:p>
            <a:pPr marL="0" indent="0">
              <a:buNone/>
            </a:pPr>
            <a:r>
              <a:rPr lang="en-US" sz="1300" dirty="0"/>
              <a:t>Rule 2: Guaranteed Access Rule</a:t>
            </a:r>
          </a:p>
          <a:p>
            <a:pPr marL="0" indent="0">
              <a:buNone/>
            </a:pPr>
            <a:r>
              <a:rPr lang="en-US" sz="1300" dirty="0"/>
              <a:t>Every single data element (value) is guaranteed to be accessible logically with a combination of table-name, primary-key (row value), and attribute-name (column value). No other means, such as pointers, can be used to access data.</a:t>
            </a:r>
          </a:p>
          <a:p>
            <a:pPr marL="0" indent="0">
              <a:buNone/>
            </a:pPr>
            <a:endParaRPr lang="en-US" sz="1300" dirty="0"/>
          </a:p>
          <a:p>
            <a:pPr marL="0" indent="0">
              <a:buNone/>
            </a:pPr>
            <a:r>
              <a:rPr lang="en-US" sz="1300" dirty="0"/>
              <a:t>Rule 3: Systematic Treatment of NULL Values</a:t>
            </a:r>
          </a:p>
          <a:p>
            <a:pPr marL="0" indent="0">
              <a:buNone/>
            </a:pPr>
            <a:r>
              <a:rPr lang="en-US" sz="1300" dirty="0"/>
              <a:t>The NULL values in a database must be given a systematic and uniform treatment. This is a very important rule because a NULL can be interpreted as one the following − data is missing, data is not known, or data is not applicable.</a:t>
            </a:r>
          </a:p>
        </p:txBody>
      </p:sp>
      <p:sp>
        <p:nvSpPr>
          <p:cNvPr id="2" name="Title 1">
            <a:extLst>
              <a:ext uri="{FF2B5EF4-FFF2-40B4-BE49-F238E27FC236}">
                <a16:creationId xmlns:a16="http://schemas.microsoft.com/office/drawing/2014/main" id="{9608A0B1-68AA-6B44-8AFC-EE4C328DFC8A}"/>
              </a:ext>
            </a:extLst>
          </p:cNvPr>
          <p:cNvSpPr>
            <a:spLocks noGrp="1"/>
          </p:cNvSpPr>
          <p:nvPr>
            <p:ph type="title"/>
          </p:nvPr>
        </p:nvSpPr>
        <p:spPr/>
        <p:txBody>
          <a:bodyPr/>
          <a:lstStyle/>
          <a:p>
            <a:r>
              <a:rPr lang="en-US" dirty="0"/>
              <a:t>Codd’s 12 Rules</a:t>
            </a:r>
          </a:p>
        </p:txBody>
      </p:sp>
      <p:sp>
        <p:nvSpPr>
          <p:cNvPr id="4" name="Content Placeholder 3">
            <a:extLst>
              <a:ext uri="{FF2B5EF4-FFF2-40B4-BE49-F238E27FC236}">
                <a16:creationId xmlns:a16="http://schemas.microsoft.com/office/drawing/2014/main" id="{FB9B4BC5-F27F-6E41-A446-6298C02D654A}"/>
              </a:ext>
            </a:extLst>
          </p:cNvPr>
          <p:cNvSpPr>
            <a:spLocks noGrp="1"/>
          </p:cNvSpPr>
          <p:nvPr>
            <p:ph idx="4294967295"/>
          </p:nvPr>
        </p:nvSpPr>
        <p:spPr>
          <a:xfrm>
            <a:off x="4953000" y="479425"/>
            <a:ext cx="4191000" cy="4038600"/>
          </a:xfrm>
          <a:prstGeom prst="rect">
            <a:avLst/>
          </a:prstGeom>
        </p:spPr>
        <p:txBody>
          <a:bodyPr/>
          <a:lstStyle/>
          <a:p>
            <a:pPr marL="0" indent="0">
              <a:buNone/>
            </a:pPr>
            <a:r>
              <a:rPr lang="en-US" sz="1300" dirty="0"/>
              <a:t>Rule 4: Active Online Catalog</a:t>
            </a:r>
          </a:p>
          <a:p>
            <a:pPr marL="0" indent="0">
              <a:buNone/>
            </a:pPr>
            <a:r>
              <a:rPr lang="en-US" sz="1300" dirty="0"/>
              <a:t>The structure description of the entire database must be stored in an online catalog, known as data dictionary, which can be accessed by authorized users. Users can use the same query language to access the catalog which they use to access the database itself.</a:t>
            </a:r>
          </a:p>
          <a:p>
            <a:pPr marL="0" indent="0">
              <a:buNone/>
            </a:pPr>
            <a:endParaRPr lang="en-US" sz="1300" dirty="0"/>
          </a:p>
          <a:p>
            <a:pPr marL="0" indent="0">
              <a:buNone/>
            </a:pPr>
            <a:r>
              <a:rPr lang="en-US" sz="1300" dirty="0"/>
              <a:t>Rule 5: Comprehensive Data Sub-Language Rule</a:t>
            </a:r>
          </a:p>
          <a:p>
            <a:pPr marL="0" indent="0">
              <a:buNone/>
            </a:pPr>
            <a:r>
              <a:rPr lang="en-US" sz="1300" dirty="0"/>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marL="0" indent="0">
              <a:buNone/>
            </a:pPr>
            <a:endParaRPr lang="en-US" sz="1300" dirty="0"/>
          </a:p>
          <a:p>
            <a:pPr marL="0" indent="0">
              <a:buNone/>
            </a:pPr>
            <a:r>
              <a:rPr lang="en-US" sz="1300" dirty="0"/>
              <a:t>Rule 6: View Updating Rule</a:t>
            </a:r>
          </a:p>
          <a:p>
            <a:pPr marL="0" indent="0">
              <a:buNone/>
            </a:pPr>
            <a:r>
              <a:rPr lang="en-US" sz="1300" dirty="0"/>
              <a:t>All the views of a database, which can theoretically be updated, must also be updatable by the system.</a:t>
            </a:r>
          </a:p>
          <a:p>
            <a:pPr marL="0" indent="0">
              <a:buNone/>
            </a:pPr>
            <a:endParaRPr lang="en-US" sz="1300" dirty="0"/>
          </a:p>
          <a:p>
            <a:pPr marL="0" indent="0">
              <a:buNone/>
            </a:pPr>
            <a:endParaRPr lang="en-US" sz="1300" dirty="0"/>
          </a:p>
        </p:txBody>
      </p:sp>
    </p:spTree>
    <p:extLst>
      <p:ext uri="{BB962C8B-B14F-4D97-AF65-F5344CB8AC3E}">
        <p14:creationId xmlns:p14="http://schemas.microsoft.com/office/powerpoint/2010/main" val="337636623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7380399-9AEF-CE42-A6BC-CD54F0387242}"/>
              </a:ext>
            </a:extLst>
          </p:cNvPr>
          <p:cNvSpPr>
            <a:spLocks noGrp="1"/>
          </p:cNvSpPr>
          <p:nvPr>
            <p:ph idx="1"/>
          </p:nvPr>
        </p:nvSpPr>
        <p:spPr>
          <a:xfrm>
            <a:off x="152400" y="590550"/>
            <a:ext cx="4648200" cy="4038600"/>
          </a:xfrm>
        </p:spPr>
        <p:txBody>
          <a:bodyPr/>
          <a:lstStyle/>
          <a:p>
            <a:pPr marL="0" indent="0">
              <a:buNone/>
            </a:pPr>
            <a:r>
              <a:rPr lang="en-US" sz="1300" dirty="0"/>
              <a:t>Rule 7: High-Level Insert, Update, and Delete Rule</a:t>
            </a:r>
          </a:p>
          <a:p>
            <a:pPr marL="0" indent="0">
              <a:buNone/>
            </a:pPr>
            <a:r>
              <a:rPr lang="en-US" sz="1300" dirty="0"/>
              <a:t>A database must support high-level insertion, </a:t>
            </a:r>
            <a:r>
              <a:rPr lang="en-US" sz="1300" dirty="0" err="1"/>
              <a:t>updation</a:t>
            </a:r>
            <a:r>
              <a:rPr lang="en-US" sz="1300" dirty="0"/>
              <a:t>, and deletion. This must not be limited to a single row, that is, it must also support union, intersection and minus operations to yield sets of data records.</a:t>
            </a:r>
          </a:p>
          <a:p>
            <a:pPr marL="0" indent="0">
              <a:buNone/>
            </a:pPr>
            <a:endParaRPr lang="en-US" sz="1300" dirty="0"/>
          </a:p>
          <a:p>
            <a:pPr marL="0" indent="0">
              <a:buNone/>
            </a:pPr>
            <a:r>
              <a:rPr lang="en-US" sz="1300" dirty="0">
                <a:highlight>
                  <a:srgbClr val="FFFF00"/>
                </a:highlight>
              </a:rPr>
              <a:t>Rule 8: Physical Data Independence</a:t>
            </a:r>
          </a:p>
          <a:p>
            <a:pPr marL="0" indent="0">
              <a:buNone/>
            </a:pPr>
            <a:r>
              <a:rPr lang="en-US" sz="1300" dirty="0">
                <a:highlight>
                  <a:srgbClr val="FFFF00"/>
                </a:highlight>
              </a:rPr>
              <a:t>The data stored in a database must be independent of the applications that access the database. Any change in the physical structure of a database must not have any impact on how the data is being accessed by external applications.</a:t>
            </a:r>
          </a:p>
          <a:p>
            <a:pPr marL="0" indent="0">
              <a:buNone/>
            </a:pPr>
            <a:endParaRPr lang="en-US" sz="1300" dirty="0"/>
          </a:p>
          <a:p>
            <a:pPr marL="0" indent="0">
              <a:buNone/>
            </a:pPr>
            <a:r>
              <a:rPr lang="en-US" sz="1300" dirty="0"/>
              <a:t>Rule 9: Logical Data Independence</a:t>
            </a:r>
          </a:p>
          <a:p>
            <a:pPr marL="0" indent="0">
              <a:buNone/>
            </a:pPr>
            <a:r>
              <a:rPr lang="en-US" sz="1300" dirty="0"/>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marL="0" indent="0">
              <a:buNone/>
            </a:pPr>
            <a:endParaRPr lang="en-US" sz="1300" dirty="0"/>
          </a:p>
        </p:txBody>
      </p:sp>
      <p:sp>
        <p:nvSpPr>
          <p:cNvPr id="2" name="Title 1">
            <a:extLst>
              <a:ext uri="{FF2B5EF4-FFF2-40B4-BE49-F238E27FC236}">
                <a16:creationId xmlns:a16="http://schemas.microsoft.com/office/drawing/2014/main" id="{9608A0B1-68AA-6B44-8AFC-EE4C328DFC8A}"/>
              </a:ext>
            </a:extLst>
          </p:cNvPr>
          <p:cNvSpPr>
            <a:spLocks noGrp="1"/>
          </p:cNvSpPr>
          <p:nvPr>
            <p:ph type="title"/>
          </p:nvPr>
        </p:nvSpPr>
        <p:spPr/>
        <p:txBody>
          <a:bodyPr/>
          <a:lstStyle/>
          <a:p>
            <a:r>
              <a:rPr lang="en-US" dirty="0"/>
              <a:t>Codd’s 12 Rules</a:t>
            </a:r>
          </a:p>
        </p:txBody>
      </p:sp>
      <p:sp>
        <p:nvSpPr>
          <p:cNvPr id="4" name="Content Placeholder 3">
            <a:extLst>
              <a:ext uri="{FF2B5EF4-FFF2-40B4-BE49-F238E27FC236}">
                <a16:creationId xmlns:a16="http://schemas.microsoft.com/office/drawing/2014/main" id="{FB9B4BC5-F27F-6E41-A446-6298C02D654A}"/>
              </a:ext>
            </a:extLst>
          </p:cNvPr>
          <p:cNvSpPr>
            <a:spLocks noGrp="1"/>
          </p:cNvSpPr>
          <p:nvPr>
            <p:ph idx="4294967295"/>
          </p:nvPr>
        </p:nvSpPr>
        <p:spPr>
          <a:xfrm>
            <a:off x="4953000" y="479425"/>
            <a:ext cx="4191000" cy="4038600"/>
          </a:xfrm>
          <a:prstGeom prst="rect">
            <a:avLst/>
          </a:prstGeom>
        </p:spPr>
        <p:txBody>
          <a:bodyPr/>
          <a:lstStyle/>
          <a:p>
            <a:pPr marL="0" indent="0">
              <a:buNone/>
            </a:pPr>
            <a:r>
              <a:rPr lang="en-US" sz="1300" dirty="0"/>
              <a:t>Rule 10: Integrity Independence</a:t>
            </a:r>
          </a:p>
          <a:p>
            <a:pPr marL="0" indent="0">
              <a:buNone/>
            </a:pPr>
            <a:r>
              <a:rPr lang="en-US" sz="1300" dirty="0"/>
              <a:t>A database must be independent of the application that uses it. All its integrity constraints can be independently modified without the need of any change in the application. This rule makes a database independent of the front-end application and its interface.</a:t>
            </a:r>
          </a:p>
          <a:p>
            <a:pPr marL="0" indent="0">
              <a:buNone/>
            </a:pPr>
            <a:endParaRPr lang="en-US" sz="1300" dirty="0"/>
          </a:p>
          <a:p>
            <a:pPr marL="0" indent="0">
              <a:buNone/>
            </a:pPr>
            <a:r>
              <a:rPr lang="en-US" sz="1300" dirty="0"/>
              <a:t>Rule 11: Distribution Independence</a:t>
            </a:r>
          </a:p>
          <a:p>
            <a:pPr marL="0" indent="0">
              <a:buNone/>
            </a:pPr>
            <a:r>
              <a:rPr lang="en-US" sz="1300" dirty="0"/>
              <a:t>The end-user must not be able to see that the data is distributed over various locations. Users should always get the impression that the data is located at one site only. This rule has been regarded as the foundation of distributed database systems.</a:t>
            </a:r>
          </a:p>
          <a:p>
            <a:pPr marL="0" indent="0">
              <a:buNone/>
            </a:pPr>
            <a:endParaRPr lang="en-US" sz="1300" dirty="0"/>
          </a:p>
          <a:p>
            <a:pPr marL="0" indent="0">
              <a:buNone/>
            </a:pPr>
            <a:r>
              <a:rPr lang="en-US" sz="1300" dirty="0"/>
              <a:t>Rule 12: Non-Subversion Rule</a:t>
            </a:r>
          </a:p>
          <a:p>
            <a:pPr marL="0" indent="0">
              <a:buNone/>
            </a:pPr>
            <a:r>
              <a:rPr lang="en-US" sz="1300" dirty="0"/>
              <a:t>If a system has an interface that provides access to low-level records, then the interface must not be able to subvert the system and bypass security and integrity constraints.</a:t>
            </a:r>
          </a:p>
          <a:p>
            <a:pPr marL="0" indent="0">
              <a:buNone/>
            </a:pPr>
            <a:endParaRPr lang="en-US" sz="1300" dirty="0"/>
          </a:p>
        </p:txBody>
      </p:sp>
    </p:spTree>
    <p:extLst>
      <p:ext uri="{BB962C8B-B14F-4D97-AF65-F5344CB8AC3E}">
        <p14:creationId xmlns:p14="http://schemas.microsoft.com/office/powerpoint/2010/main" val="65514695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C40592-C106-93E7-9668-7498F84D3AFC}"/>
            </a:ext>
          </a:extLst>
        </p:cNvPr>
        <p:cNvGrpSpPr/>
        <p:nvPr/>
      </p:nvGrpSpPr>
      <p:grpSpPr>
        <a:xfrm>
          <a:off x="0" y="0"/>
          <a:ext cx="0" cy="0"/>
          <a:chOff x="0" y="0"/>
          <a:chExt cx="0" cy="0"/>
        </a:xfrm>
      </p:grpSpPr>
      <p:pic>
        <p:nvPicPr>
          <p:cNvPr id="10241" name="Picture 11" descr="16x9_BG-08.jpg">
            <a:extLst>
              <a:ext uri="{FF2B5EF4-FFF2-40B4-BE49-F238E27FC236}">
                <a16:creationId xmlns:a16="http://schemas.microsoft.com/office/drawing/2014/main" id="{6849EA1D-9DF0-F7C6-8F83-FB99575F7AC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74D2840D-97DE-3190-D74F-6559D715547F}"/>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a:extLst>
              <a:ext uri="{FF2B5EF4-FFF2-40B4-BE49-F238E27FC236}">
                <a16:creationId xmlns:a16="http://schemas.microsoft.com/office/drawing/2014/main" id="{CE762A60-3EB8-BC78-0ED6-DE63820F131F}"/>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a:extLst>
              <a:ext uri="{FF2B5EF4-FFF2-40B4-BE49-F238E27FC236}">
                <a16:creationId xmlns:a16="http://schemas.microsoft.com/office/drawing/2014/main" id="{4F92E874-9729-49A3-5DBA-BD9F8AF2EFEC}"/>
              </a:ext>
            </a:extLst>
          </p:cNvPr>
          <p:cNvSpPr txBox="1">
            <a:spLocks noChangeArrowheads="1"/>
          </p:cNvSpPr>
          <p:nvPr/>
        </p:nvSpPr>
        <p:spPr bwMode="auto">
          <a:xfrm>
            <a:off x="0" y="1694587"/>
            <a:ext cx="91440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3600" dirty="0">
                <a:solidFill>
                  <a:schemeClr val="bg1"/>
                </a:solidFill>
              </a:rPr>
              <a:t>Random Thoughts on Projects</a:t>
            </a:r>
          </a:p>
        </p:txBody>
      </p:sp>
      <p:sp>
        <p:nvSpPr>
          <p:cNvPr id="9" name="TextBox 9">
            <a:extLst>
              <a:ext uri="{FF2B5EF4-FFF2-40B4-BE49-F238E27FC236}">
                <a16:creationId xmlns:a16="http://schemas.microsoft.com/office/drawing/2014/main" id="{B411F8F4-DE0B-C9A7-6039-E31BCD89DA73}"/>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89</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W4111_002_2025_1: Lecture 4: ER(3), Relational(3), SQL(3)			© Donald F. Ferguson, 2024</a:t>
            </a:r>
            <a:endParaRPr lang="en-US" altLang="en-US" sz="800" i="1" dirty="0">
              <a:solidFill>
                <a:schemeClr val="bg1"/>
              </a:solidFill>
            </a:endParaRPr>
          </a:p>
        </p:txBody>
      </p:sp>
    </p:spTree>
    <p:extLst>
      <p:ext uri="{BB962C8B-B14F-4D97-AF65-F5344CB8AC3E}">
        <p14:creationId xmlns:p14="http://schemas.microsoft.com/office/powerpoint/2010/main" val="3010082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2066"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Complex Attributes</a:t>
            </a:r>
          </a:p>
        </p:txBody>
      </p:sp>
      <p:sp>
        <p:nvSpPr>
          <p:cNvPr id="24579" name="Rectangle 3"/>
          <p:cNvSpPr>
            <a:spLocks noGrp="1" noChangeArrowheads="1"/>
          </p:cNvSpPr>
          <p:nvPr>
            <p:ph type="body" idx="1"/>
          </p:nvPr>
        </p:nvSpPr>
        <p:spPr>
          <a:xfrm>
            <a:off x="1719263" y="872728"/>
            <a:ext cx="5815394" cy="2501408"/>
          </a:xfrm>
        </p:spPr>
        <p:txBody>
          <a:bodyPr/>
          <a:lstStyle/>
          <a:p>
            <a:r>
              <a:rPr lang="en-US" altLang="en-US" dirty="0"/>
              <a:t>Attribute types:</a:t>
            </a:r>
          </a:p>
          <a:p>
            <a:pPr lvl="1"/>
            <a:r>
              <a:rPr lang="en-US" altLang="en-US" b="1" dirty="0">
                <a:solidFill>
                  <a:srgbClr val="002060"/>
                </a:solidFill>
                <a:ea typeface="ＭＳ Ｐゴシック" panose="020B0600070205080204" pitchFamily="34" charset="-128"/>
              </a:rPr>
              <a:t>Simple</a:t>
            </a:r>
            <a:r>
              <a:rPr lang="en-US" altLang="en-US" dirty="0">
                <a:ea typeface="ＭＳ Ｐゴシック" panose="020B0600070205080204" pitchFamily="34" charset="-128"/>
              </a:rPr>
              <a:t> and </a:t>
            </a:r>
            <a:r>
              <a:rPr lang="en-US" altLang="en-US" b="1" dirty="0">
                <a:solidFill>
                  <a:srgbClr val="002060"/>
                </a:solidFill>
                <a:ea typeface="ＭＳ Ｐゴシック" panose="020B0600070205080204" pitchFamily="34" charset="-128"/>
              </a:rPr>
              <a:t>composite</a:t>
            </a:r>
            <a:r>
              <a:rPr lang="en-US" altLang="en-US" dirty="0">
                <a:ea typeface="ＭＳ Ｐゴシック" panose="020B0600070205080204" pitchFamily="34" charset="-128"/>
              </a:rPr>
              <a:t> attributes.</a:t>
            </a:r>
          </a:p>
          <a:p>
            <a:pPr lvl="1"/>
            <a:r>
              <a:rPr lang="en-US" altLang="en-US" b="1" dirty="0">
                <a:solidFill>
                  <a:srgbClr val="002060"/>
                </a:solidFill>
                <a:ea typeface="ＭＳ Ｐゴシック" panose="020B0600070205080204" pitchFamily="34" charset="-128"/>
              </a:rPr>
              <a:t>Single-valued</a:t>
            </a:r>
            <a:r>
              <a:rPr lang="en-US" altLang="en-US" dirty="0">
                <a:ea typeface="ＭＳ Ｐゴシック" panose="020B0600070205080204" pitchFamily="34" charset="-128"/>
              </a:rPr>
              <a:t> and </a:t>
            </a:r>
            <a:r>
              <a:rPr lang="en-US" altLang="en-US" b="1" dirty="0">
                <a:solidFill>
                  <a:srgbClr val="002060"/>
                </a:solidFill>
                <a:ea typeface="ＭＳ Ｐゴシック" panose="020B0600070205080204" pitchFamily="34" charset="-128"/>
              </a:rPr>
              <a:t>multivalued</a:t>
            </a:r>
            <a:r>
              <a:rPr lang="en-US" altLang="en-US" dirty="0">
                <a:ea typeface="ＭＳ Ｐゴシック" panose="020B0600070205080204" pitchFamily="34" charset="-128"/>
              </a:rPr>
              <a:t> attributes</a:t>
            </a:r>
          </a:p>
          <a:p>
            <a:pPr lvl="2"/>
            <a:r>
              <a:rPr lang="en-US" altLang="en-US" dirty="0">
                <a:ea typeface="ＭＳ Ｐゴシック" panose="020B0600070205080204" pitchFamily="34" charset="-128"/>
              </a:rPr>
              <a:t>Example: multivalued attribute: </a:t>
            </a:r>
            <a:r>
              <a:rPr lang="en-US" altLang="en-US" i="1" dirty="0" err="1">
                <a:ea typeface="ＭＳ Ｐゴシック" panose="020B0600070205080204" pitchFamily="34" charset="-128"/>
              </a:rPr>
              <a:t>phone_numbers</a:t>
            </a:r>
            <a:endParaRPr lang="en-US" altLang="en-US" i="1" dirty="0">
              <a:ea typeface="ＭＳ Ｐゴシック" panose="020B0600070205080204" pitchFamily="34" charset="-128"/>
            </a:endParaRPr>
          </a:p>
          <a:p>
            <a:pPr lvl="1"/>
            <a:r>
              <a:rPr lang="en-US" altLang="en-US" b="1" dirty="0">
                <a:solidFill>
                  <a:srgbClr val="002060"/>
                </a:solidFill>
                <a:ea typeface="ＭＳ Ｐゴシック" panose="020B0600070205080204" pitchFamily="34" charset="-128"/>
              </a:rPr>
              <a:t>Derived</a:t>
            </a:r>
            <a:r>
              <a:rPr lang="en-US" altLang="en-US" dirty="0">
                <a:ea typeface="ＭＳ Ｐゴシック" panose="020B0600070205080204" pitchFamily="34" charset="-128"/>
              </a:rPr>
              <a:t> attributes</a:t>
            </a:r>
          </a:p>
          <a:p>
            <a:pPr lvl="2"/>
            <a:r>
              <a:rPr lang="en-US" altLang="en-US" dirty="0">
                <a:ea typeface="ＭＳ Ｐゴシック" panose="020B0600070205080204" pitchFamily="34" charset="-128"/>
              </a:rPr>
              <a:t>Can be computed from other attributes</a:t>
            </a:r>
          </a:p>
          <a:p>
            <a:pPr lvl="2"/>
            <a:r>
              <a:rPr lang="en-US" altLang="en-US" dirty="0">
                <a:ea typeface="ＭＳ Ｐゴシック" panose="020B0600070205080204" pitchFamily="34" charset="-128"/>
              </a:rPr>
              <a:t>Example:  age, given </a:t>
            </a:r>
            <a:r>
              <a:rPr lang="en-US" altLang="en-US" dirty="0" err="1">
                <a:ea typeface="ＭＳ Ｐゴシック" panose="020B0600070205080204" pitchFamily="34" charset="-128"/>
              </a:rPr>
              <a:t>date_of_birth</a:t>
            </a:r>
            <a:endParaRPr lang="en-US" altLang="en-US" dirty="0">
              <a:ea typeface="ＭＳ Ｐゴシック" panose="020B0600070205080204" pitchFamily="34" charset="-128"/>
            </a:endParaRPr>
          </a:p>
          <a:p>
            <a:r>
              <a:rPr lang="en-US" altLang="en-US" b="1" dirty="0">
                <a:solidFill>
                  <a:srgbClr val="002060"/>
                </a:solidFill>
              </a:rPr>
              <a:t>Domain</a:t>
            </a:r>
            <a:r>
              <a:rPr lang="en-US" altLang="en-US" dirty="0"/>
              <a:t> – the set of permitted values for each attribute </a:t>
            </a:r>
          </a:p>
          <a:p>
            <a:endParaRPr lang="en-US" altLang="en-US" dirty="0"/>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C8C2899-0BF7-C888-F77D-F2F577579E95}"/>
              </a:ext>
            </a:extLst>
          </p:cNvPr>
          <p:cNvSpPr>
            <a:spLocks noGrp="1"/>
          </p:cNvSpPr>
          <p:nvPr>
            <p:ph idx="1"/>
          </p:nvPr>
        </p:nvSpPr>
        <p:spPr/>
        <p:txBody>
          <a:bodyPr/>
          <a:lstStyle/>
          <a:p>
            <a:r>
              <a:rPr lang="en-US" dirty="0"/>
              <a:t>The programming track will implement a simple, full stack web application.</a:t>
            </a:r>
          </a:p>
          <a:p>
            <a:endParaRPr lang="en-US" dirty="0"/>
          </a:p>
          <a:p>
            <a:endParaRPr lang="en-US" dirty="0"/>
          </a:p>
          <a:p>
            <a:endParaRPr lang="en-US" dirty="0"/>
          </a:p>
          <a:p>
            <a:endParaRPr lang="en-US" dirty="0"/>
          </a:p>
          <a:p>
            <a:r>
              <a:rPr lang="en-US" dirty="0"/>
              <a:t>The non-programming track will implement a data engineering and visualization process in a </a:t>
            </a:r>
            <a:r>
              <a:rPr lang="en-US" dirty="0" err="1"/>
              <a:t>Jupyter</a:t>
            </a:r>
            <a:r>
              <a:rPr lang="en-US" dirty="0"/>
              <a:t> notebook.</a:t>
            </a:r>
          </a:p>
        </p:txBody>
      </p:sp>
      <p:sp>
        <p:nvSpPr>
          <p:cNvPr id="3" name="Title 2">
            <a:extLst>
              <a:ext uri="{FF2B5EF4-FFF2-40B4-BE49-F238E27FC236}">
                <a16:creationId xmlns:a16="http://schemas.microsoft.com/office/drawing/2014/main" id="{65586EC1-828B-7B6D-359A-C5EA704903DE}"/>
              </a:ext>
            </a:extLst>
          </p:cNvPr>
          <p:cNvSpPr>
            <a:spLocks noGrp="1"/>
          </p:cNvSpPr>
          <p:nvPr>
            <p:ph type="title"/>
          </p:nvPr>
        </p:nvSpPr>
        <p:spPr/>
        <p:txBody>
          <a:bodyPr/>
          <a:lstStyle/>
          <a:p>
            <a:r>
              <a:rPr lang="en-US" dirty="0"/>
              <a:t>Projects</a:t>
            </a:r>
          </a:p>
        </p:txBody>
      </p:sp>
      <p:pic>
        <p:nvPicPr>
          <p:cNvPr id="6" name="Picture 5">
            <a:extLst>
              <a:ext uri="{FF2B5EF4-FFF2-40B4-BE49-F238E27FC236}">
                <a16:creationId xmlns:a16="http://schemas.microsoft.com/office/drawing/2014/main" id="{10C6AD2B-0629-F46C-2D39-8C3565AD4676}"/>
              </a:ext>
            </a:extLst>
          </p:cNvPr>
          <p:cNvPicPr>
            <a:picLocks noChangeAspect="1"/>
          </p:cNvPicPr>
          <p:nvPr/>
        </p:nvPicPr>
        <p:blipFill>
          <a:blip r:embed="rId2"/>
          <a:stretch>
            <a:fillRect/>
          </a:stretch>
        </p:blipFill>
        <p:spPr>
          <a:xfrm>
            <a:off x="5322277" y="1044664"/>
            <a:ext cx="3067050" cy="1377950"/>
          </a:xfrm>
          <a:prstGeom prst="rect">
            <a:avLst/>
          </a:prstGeom>
        </p:spPr>
      </p:pic>
      <p:pic>
        <p:nvPicPr>
          <p:cNvPr id="7" name="Picture 6">
            <a:extLst>
              <a:ext uri="{FF2B5EF4-FFF2-40B4-BE49-F238E27FC236}">
                <a16:creationId xmlns:a16="http://schemas.microsoft.com/office/drawing/2014/main" id="{0418D3F5-5F08-2F87-4B64-F1FDAAB3AA1E}"/>
              </a:ext>
            </a:extLst>
          </p:cNvPr>
          <p:cNvPicPr>
            <a:picLocks noChangeAspect="1"/>
          </p:cNvPicPr>
          <p:nvPr/>
        </p:nvPicPr>
        <p:blipFill>
          <a:blip r:embed="rId3"/>
          <a:stretch>
            <a:fillRect/>
          </a:stretch>
        </p:blipFill>
        <p:spPr>
          <a:xfrm>
            <a:off x="626918" y="1047750"/>
            <a:ext cx="4191000" cy="1335918"/>
          </a:xfrm>
          <a:prstGeom prst="rect">
            <a:avLst/>
          </a:prstGeom>
        </p:spPr>
      </p:pic>
      <p:pic>
        <p:nvPicPr>
          <p:cNvPr id="8" name="Picture 7">
            <a:extLst>
              <a:ext uri="{FF2B5EF4-FFF2-40B4-BE49-F238E27FC236}">
                <a16:creationId xmlns:a16="http://schemas.microsoft.com/office/drawing/2014/main" id="{E150316E-E69F-9AAC-9B79-A4BE99D6CBBB}"/>
              </a:ext>
            </a:extLst>
          </p:cNvPr>
          <p:cNvPicPr>
            <a:picLocks noChangeAspect="1"/>
          </p:cNvPicPr>
          <p:nvPr/>
        </p:nvPicPr>
        <p:blipFill>
          <a:blip r:embed="rId4"/>
          <a:stretch>
            <a:fillRect/>
          </a:stretch>
        </p:blipFill>
        <p:spPr>
          <a:xfrm>
            <a:off x="614662" y="3159098"/>
            <a:ext cx="1522244" cy="1470052"/>
          </a:xfrm>
          <a:prstGeom prst="rect">
            <a:avLst/>
          </a:prstGeom>
        </p:spPr>
      </p:pic>
      <p:pic>
        <p:nvPicPr>
          <p:cNvPr id="9" name="Picture 8">
            <a:extLst>
              <a:ext uri="{FF2B5EF4-FFF2-40B4-BE49-F238E27FC236}">
                <a16:creationId xmlns:a16="http://schemas.microsoft.com/office/drawing/2014/main" id="{A456D911-C2B2-6C43-AAAC-8BDFD7AF351A}"/>
              </a:ext>
            </a:extLst>
          </p:cNvPr>
          <p:cNvPicPr>
            <a:picLocks noChangeAspect="1"/>
          </p:cNvPicPr>
          <p:nvPr/>
        </p:nvPicPr>
        <p:blipFill>
          <a:blip r:embed="rId5"/>
          <a:stretch>
            <a:fillRect/>
          </a:stretch>
        </p:blipFill>
        <p:spPr>
          <a:xfrm>
            <a:off x="2209800" y="3257550"/>
            <a:ext cx="6384559" cy="1080906"/>
          </a:xfrm>
          <a:prstGeom prst="rect">
            <a:avLst/>
          </a:prstGeom>
        </p:spPr>
      </p:pic>
    </p:spTree>
    <p:extLst>
      <p:ext uri="{BB962C8B-B14F-4D97-AF65-F5344CB8AC3E}">
        <p14:creationId xmlns:p14="http://schemas.microsoft.com/office/powerpoint/2010/main" val="351146821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A883E2-4D8B-EF8C-8445-43385068A8D1}"/>
            </a:ext>
          </a:extLst>
        </p:cNvPr>
        <p:cNvGrpSpPr/>
        <p:nvPr/>
      </p:nvGrpSpPr>
      <p:grpSpPr>
        <a:xfrm>
          <a:off x="0" y="0"/>
          <a:ext cx="0" cy="0"/>
          <a:chOff x="0" y="0"/>
          <a:chExt cx="0" cy="0"/>
        </a:xfrm>
      </p:grpSpPr>
      <p:sp>
        <p:nvSpPr>
          <p:cNvPr id="7" name="Rectangle 6">
            <a:extLst>
              <a:ext uri="{FF2B5EF4-FFF2-40B4-BE49-F238E27FC236}">
                <a16:creationId xmlns:a16="http://schemas.microsoft.com/office/drawing/2014/main" id="{479A9F4D-385C-5A79-42C4-F080954545DC}"/>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a:extLst>
              <a:ext uri="{FF2B5EF4-FFF2-40B4-BE49-F238E27FC236}">
                <a16:creationId xmlns:a16="http://schemas.microsoft.com/office/drawing/2014/main" id="{70DC01FC-4D48-AB52-6738-EAC7B7243C3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a:extLst>
              <a:ext uri="{FF2B5EF4-FFF2-40B4-BE49-F238E27FC236}">
                <a16:creationId xmlns:a16="http://schemas.microsoft.com/office/drawing/2014/main" id="{783617E3-647B-36AB-F6DF-9D18026DD588}"/>
              </a:ext>
            </a:extLst>
          </p:cNvPr>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Introduction</a:t>
            </a:r>
            <a:endParaRPr kumimoji="0" lang="en-US" altLang="en-US" sz="16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3" name="Rectangle 2">
            <a:extLst>
              <a:ext uri="{FF2B5EF4-FFF2-40B4-BE49-F238E27FC236}">
                <a16:creationId xmlns:a16="http://schemas.microsoft.com/office/drawing/2014/main" id="{FA89DC53-3400-CEB7-2573-C54644D739B6}"/>
              </a:ext>
            </a:extLst>
          </p:cNvPr>
          <p:cNvSpPr/>
          <p:nvPr/>
        </p:nvSpPr>
        <p:spPr>
          <a:xfrm>
            <a:off x="0" y="438150"/>
            <a:ext cx="9144000" cy="4248150"/>
          </a:xfrm>
          <a:prstGeom prst="rect">
            <a:avLst/>
          </a:prstGeom>
          <a:solidFill>
            <a:schemeClr val="tx1">
              <a:lumMod val="50000"/>
              <a:lumOff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Calibri"/>
                <a:ea typeface="+mn-ea"/>
                <a:cs typeface="+mn-cs"/>
              </a:rPr>
              <a:t>REST and Web Applications</a:t>
            </a:r>
          </a:p>
        </p:txBody>
      </p:sp>
      <p:sp>
        <p:nvSpPr>
          <p:cNvPr id="4" name="TextBox 9">
            <a:extLst>
              <a:ext uri="{FF2B5EF4-FFF2-40B4-BE49-F238E27FC236}">
                <a16:creationId xmlns:a16="http://schemas.microsoft.com/office/drawing/2014/main" id="{6E3F212C-4A23-17C1-E183-5C1210D58E29}"/>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91</a:t>
            </a:fld>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COMS W4111_002_2025_1: Lecture 4: ER(3), Relational(3), SQL(3)			© Donald F. Ferguson, 2024</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29696719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F6A4BF2-B4C5-3845-9791-7AD9040A890E}"/>
              </a:ext>
            </a:extLst>
          </p:cNvPr>
          <p:cNvSpPr>
            <a:spLocks noGrp="1"/>
          </p:cNvSpPr>
          <p:nvPr>
            <p:ph idx="1"/>
          </p:nvPr>
        </p:nvSpPr>
        <p:spPr/>
        <p:txBody>
          <a:bodyPr/>
          <a:lstStyle/>
          <a:p>
            <a:r>
              <a:rPr lang="en-US" sz="1400" dirty="0"/>
              <a:t>We must build a system that supports create, retrieve, update and delete for IMDB and Game of Thrones Datasets.</a:t>
            </a:r>
          </a:p>
          <a:p>
            <a:r>
              <a:rPr lang="en-US" sz="1400" dirty="0"/>
              <a:t>This requires implementing </a:t>
            </a:r>
            <a:r>
              <a:rPr lang="en-US" sz="1400" i="1" dirty="0"/>
              <a:t>create, retrieve, update and delete (CRUD) </a:t>
            </a:r>
            <a:r>
              <a:rPr lang="en-US" sz="1400" dirty="0"/>
              <a:t>for resources.</a:t>
            </a:r>
          </a:p>
          <a:p>
            <a:endParaRPr lang="en-US" sz="1400" dirty="0"/>
          </a:p>
          <a:p>
            <a:endParaRPr lang="en-US" sz="1400" dirty="0"/>
          </a:p>
          <a:p>
            <a:endParaRPr lang="en-US" sz="1400" dirty="0"/>
          </a:p>
          <a:p>
            <a:endParaRPr lang="en-US" sz="1400" dirty="0"/>
          </a:p>
          <a:p>
            <a:endParaRPr lang="en-US" sz="1400" dirty="0"/>
          </a:p>
          <a:p>
            <a:endParaRPr lang="en-US" sz="1400" dirty="0"/>
          </a:p>
          <a:p>
            <a:r>
              <a:rPr lang="en-US" sz="1400" dirty="0"/>
              <a:t>We will design, develop, test and deploy the system iteratively and continuously.</a:t>
            </a:r>
          </a:p>
          <a:p>
            <a:r>
              <a:rPr lang="en-US" sz="1400" dirty="0"/>
              <a:t>There are four core domains.</a:t>
            </a:r>
          </a:p>
          <a:p>
            <a:endParaRPr lang="en-US" sz="1400" dirty="0"/>
          </a:p>
          <a:p>
            <a:endParaRPr lang="en-US" sz="1400" dirty="0"/>
          </a:p>
          <a:p>
            <a:endParaRPr lang="en-US" sz="1400" dirty="0"/>
          </a:p>
          <a:p>
            <a:endParaRPr lang="en-US" sz="1400" dirty="0"/>
          </a:p>
        </p:txBody>
      </p:sp>
      <p:sp>
        <p:nvSpPr>
          <p:cNvPr id="3" name="Title 2">
            <a:extLst>
              <a:ext uri="{FF2B5EF4-FFF2-40B4-BE49-F238E27FC236}">
                <a16:creationId xmlns:a16="http://schemas.microsoft.com/office/drawing/2014/main" id="{67751B44-594B-9D4F-A437-724F334EB5DD}"/>
              </a:ext>
            </a:extLst>
          </p:cNvPr>
          <p:cNvSpPr>
            <a:spLocks noGrp="1"/>
          </p:cNvSpPr>
          <p:nvPr>
            <p:ph type="title"/>
          </p:nvPr>
        </p:nvSpPr>
        <p:spPr/>
        <p:txBody>
          <a:bodyPr/>
          <a:lstStyle/>
          <a:p>
            <a:r>
              <a:rPr lang="en-US" dirty="0"/>
              <a:t>Web Application Problem Statement</a:t>
            </a:r>
          </a:p>
        </p:txBody>
      </p:sp>
      <p:pic>
        <p:nvPicPr>
          <p:cNvPr id="4" name="Picture 3">
            <a:extLst>
              <a:ext uri="{FF2B5EF4-FFF2-40B4-BE49-F238E27FC236}">
                <a16:creationId xmlns:a16="http://schemas.microsoft.com/office/drawing/2014/main" id="{1D203946-C946-6248-A5C9-D7E37B5090B4}"/>
              </a:ext>
            </a:extLst>
          </p:cNvPr>
          <p:cNvPicPr>
            <a:picLocks noChangeAspect="1"/>
          </p:cNvPicPr>
          <p:nvPr/>
        </p:nvPicPr>
        <p:blipFill>
          <a:blip r:embed="rId2"/>
          <a:stretch>
            <a:fillRect/>
          </a:stretch>
        </p:blipFill>
        <p:spPr>
          <a:xfrm>
            <a:off x="335550" y="3317499"/>
            <a:ext cx="5822934" cy="1311651"/>
          </a:xfrm>
          <a:prstGeom prst="rect">
            <a:avLst/>
          </a:prstGeom>
        </p:spPr>
      </p:pic>
      <p:sp>
        <p:nvSpPr>
          <p:cNvPr id="5" name="TextBox 4">
            <a:extLst>
              <a:ext uri="{FF2B5EF4-FFF2-40B4-BE49-F238E27FC236}">
                <a16:creationId xmlns:a16="http://schemas.microsoft.com/office/drawing/2014/main" id="{4F75F2E1-61D1-6549-9315-217ECD48D18F}"/>
              </a:ext>
            </a:extLst>
          </p:cNvPr>
          <p:cNvSpPr txBox="1"/>
          <p:nvPr/>
        </p:nvSpPr>
        <p:spPr>
          <a:xfrm>
            <a:off x="6430285" y="2952750"/>
            <a:ext cx="1489510" cy="1200329"/>
          </a:xfrm>
          <a:prstGeom prst="rect">
            <a:avLst/>
          </a:prstGeom>
          <a:noFill/>
        </p:spPr>
        <p:txBody>
          <a:bodyPr wrap="none" rtlCol="0">
            <a:spAutoFit/>
          </a:bodyPr>
          <a:lstStyle/>
          <a:p>
            <a:pPr marL="171450" indent="-171450">
              <a:buFont typeface="Arial" panose="020B0604020202020204" pitchFamily="34" charset="0"/>
              <a:buChar char="•"/>
            </a:pPr>
            <a:r>
              <a:rPr lang="en-US" sz="1200" dirty="0">
                <a:solidFill>
                  <a:srgbClr val="FF0000"/>
                </a:solidFill>
              </a:rPr>
              <a:t>In this course,</a:t>
            </a:r>
          </a:p>
          <a:p>
            <a:pPr marL="171450" indent="-171450">
              <a:buFont typeface="Arial" panose="020B0604020202020204" pitchFamily="34" charset="0"/>
              <a:buChar char="•"/>
            </a:pPr>
            <a:r>
              <a:rPr lang="en-US" sz="1200" dirty="0">
                <a:solidFill>
                  <a:srgbClr val="FF0000"/>
                </a:solidFill>
              </a:rPr>
              <a:t>We focus on the</a:t>
            </a:r>
            <a:br>
              <a:rPr lang="en-US" sz="1200" dirty="0">
                <a:solidFill>
                  <a:srgbClr val="FF0000"/>
                </a:solidFill>
              </a:rPr>
            </a:br>
            <a:r>
              <a:rPr lang="en-US" sz="1200" dirty="0">
                <a:solidFill>
                  <a:srgbClr val="FF0000"/>
                </a:solidFill>
              </a:rPr>
              <a:t>data dimension.</a:t>
            </a:r>
          </a:p>
          <a:p>
            <a:pPr marL="171450" indent="-171450">
              <a:buFont typeface="Arial" panose="020B0604020202020204" pitchFamily="34" charset="0"/>
              <a:buChar char="•"/>
            </a:pPr>
            <a:r>
              <a:rPr lang="en-US" sz="1200" dirty="0">
                <a:solidFill>
                  <a:srgbClr val="FF0000"/>
                </a:solidFill>
              </a:rPr>
              <a:t>We will get some</a:t>
            </a:r>
            <a:br>
              <a:rPr lang="en-US" sz="1200" dirty="0">
                <a:solidFill>
                  <a:srgbClr val="FF0000"/>
                </a:solidFill>
              </a:rPr>
            </a:br>
            <a:r>
              <a:rPr lang="en-US" sz="1200" dirty="0">
                <a:solidFill>
                  <a:srgbClr val="FF0000"/>
                </a:solidFill>
              </a:rPr>
              <a:t>insight into the</a:t>
            </a:r>
            <a:br>
              <a:rPr lang="en-US" sz="1200" dirty="0">
                <a:solidFill>
                  <a:srgbClr val="FF0000"/>
                </a:solidFill>
              </a:rPr>
            </a:br>
            <a:r>
              <a:rPr lang="en-US" sz="1200" dirty="0">
                <a:solidFill>
                  <a:srgbClr val="FF0000"/>
                </a:solidFill>
              </a:rPr>
              <a:t>other dimensions.</a:t>
            </a:r>
          </a:p>
        </p:txBody>
      </p:sp>
      <p:pic>
        <p:nvPicPr>
          <p:cNvPr id="6" name="Picture 5">
            <a:extLst>
              <a:ext uri="{FF2B5EF4-FFF2-40B4-BE49-F238E27FC236}">
                <a16:creationId xmlns:a16="http://schemas.microsoft.com/office/drawing/2014/main" id="{60693C17-39D8-ECE3-D7BA-AF7B1E5D44F7}"/>
              </a:ext>
            </a:extLst>
          </p:cNvPr>
          <p:cNvPicPr>
            <a:picLocks noChangeAspect="1"/>
          </p:cNvPicPr>
          <p:nvPr/>
        </p:nvPicPr>
        <p:blipFill>
          <a:blip r:embed="rId3"/>
          <a:stretch>
            <a:fillRect/>
          </a:stretch>
        </p:blipFill>
        <p:spPr>
          <a:xfrm>
            <a:off x="585682" y="1215467"/>
            <a:ext cx="3352800" cy="1519693"/>
          </a:xfrm>
          <a:prstGeom prst="rect">
            <a:avLst/>
          </a:prstGeom>
        </p:spPr>
      </p:pic>
      <p:sp>
        <p:nvSpPr>
          <p:cNvPr id="8" name="TextBox 7">
            <a:extLst>
              <a:ext uri="{FF2B5EF4-FFF2-40B4-BE49-F238E27FC236}">
                <a16:creationId xmlns:a16="http://schemas.microsoft.com/office/drawing/2014/main" id="{1DCA152F-FAD0-0945-727A-A0DED4F140FD}"/>
              </a:ext>
            </a:extLst>
          </p:cNvPr>
          <p:cNvSpPr txBox="1"/>
          <p:nvPr/>
        </p:nvSpPr>
        <p:spPr>
          <a:xfrm>
            <a:off x="2895600" y="1069236"/>
            <a:ext cx="3678936" cy="215444"/>
          </a:xfrm>
          <a:prstGeom prst="rect">
            <a:avLst/>
          </a:prstGeom>
          <a:noFill/>
        </p:spPr>
        <p:txBody>
          <a:bodyPr wrap="square">
            <a:spAutoFit/>
          </a:bodyPr>
          <a:lstStyle/>
          <a:p>
            <a:r>
              <a:rPr lang="en-US" sz="800" dirty="0"/>
              <a:t>https://restful-</a:t>
            </a:r>
            <a:r>
              <a:rPr lang="en-US" sz="800" dirty="0" err="1"/>
              <a:t>api</a:t>
            </a:r>
            <a:r>
              <a:rPr lang="en-US" sz="800" dirty="0"/>
              <a:t>-</a:t>
            </a:r>
            <a:r>
              <a:rPr lang="en-US" sz="800" dirty="0" err="1"/>
              <a:t>design.readthedocs.io</a:t>
            </a:r>
            <a:r>
              <a:rPr lang="en-US" sz="800" dirty="0"/>
              <a:t>/</a:t>
            </a:r>
            <a:r>
              <a:rPr lang="en-US" sz="800" dirty="0" err="1"/>
              <a:t>en</a:t>
            </a:r>
            <a:r>
              <a:rPr lang="en-US" sz="800" dirty="0"/>
              <a:t>/latest/</a:t>
            </a:r>
            <a:r>
              <a:rPr lang="en-US" sz="800" dirty="0" err="1"/>
              <a:t>resources.html</a:t>
            </a:r>
            <a:endParaRPr lang="en-US" sz="800" dirty="0"/>
          </a:p>
        </p:txBody>
      </p:sp>
      <p:pic>
        <p:nvPicPr>
          <p:cNvPr id="9" name="Picture 8">
            <a:extLst>
              <a:ext uri="{FF2B5EF4-FFF2-40B4-BE49-F238E27FC236}">
                <a16:creationId xmlns:a16="http://schemas.microsoft.com/office/drawing/2014/main" id="{34002364-0ABF-68B9-4A61-BF8116F7DC57}"/>
              </a:ext>
            </a:extLst>
          </p:cNvPr>
          <p:cNvPicPr>
            <a:picLocks noChangeAspect="1"/>
          </p:cNvPicPr>
          <p:nvPr/>
        </p:nvPicPr>
        <p:blipFill>
          <a:blip r:embed="rId4"/>
          <a:stretch>
            <a:fillRect/>
          </a:stretch>
        </p:blipFill>
        <p:spPr>
          <a:xfrm>
            <a:off x="4588298" y="1284680"/>
            <a:ext cx="3738838" cy="1397768"/>
          </a:xfrm>
          <a:prstGeom prst="rect">
            <a:avLst/>
          </a:prstGeom>
        </p:spPr>
      </p:pic>
    </p:spTree>
    <p:extLst>
      <p:ext uri="{BB962C8B-B14F-4D97-AF65-F5344CB8AC3E}">
        <p14:creationId xmlns:p14="http://schemas.microsoft.com/office/powerpoint/2010/main" val="87980607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A0EA3D5-E6AE-A87B-D81D-BE6053678A95}"/>
              </a:ext>
            </a:extLst>
          </p:cNvPr>
          <p:cNvSpPr>
            <a:spLocks noGrp="1"/>
          </p:cNvSpPr>
          <p:nvPr>
            <p:ph idx="1"/>
          </p:nvPr>
        </p:nvSpPr>
        <p:spPr/>
        <p:txBody>
          <a:bodyPr/>
          <a:lstStyle/>
          <a:p>
            <a:r>
              <a:rPr lang="en-US" sz="1600" dirty="0"/>
              <a:t>“A full stack web developer is a person who can develop both client and server software. In addition to mastering HTML and CSS, he/she also knows how to:</a:t>
            </a:r>
          </a:p>
          <a:p>
            <a:pPr lvl="1"/>
            <a:r>
              <a:rPr lang="en-US" sz="1400" dirty="0"/>
              <a:t>Program a browser (like using JavaScript, jQuery, Angular, or Vue)</a:t>
            </a:r>
          </a:p>
          <a:p>
            <a:pPr lvl="1"/>
            <a:r>
              <a:rPr lang="en-US" sz="1400" dirty="0"/>
              <a:t>Program a server (like using PHP, ASP, Python, or Node)</a:t>
            </a:r>
          </a:p>
          <a:p>
            <a:pPr lvl="1"/>
            <a:r>
              <a:rPr lang="en-US" sz="1400" dirty="0"/>
              <a:t>Program a database (like using SQL, SQLite, or MongoDB)”</a:t>
            </a:r>
          </a:p>
          <a:p>
            <a:pPr marL="400050" lvl="1" indent="0">
              <a:buNone/>
            </a:pPr>
            <a:r>
              <a:rPr lang="en-US" sz="1400" dirty="0">
                <a:hlinkClick r:id="rId2"/>
              </a:rPr>
              <a:t>https://www.w3schools.com/whatis/whatis_fullstack.asp</a:t>
            </a:r>
            <a:endParaRPr lang="en-US" sz="1400" dirty="0"/>
          </a:p>
          <a:p>
            <a:r>
              <a:rPr lang="en-US" sz="1600" dirty="0"/>
              <a:t>We will do a simple full stack app.</a:t>
            </a:r>
          </a:p>
          <a:p>
            <a:pPr lvl="1"/>
            <a:r>
              <a:rPr lang="en-US" sz="1400" dirty="0"/>
              <a:t>Three databases:</a:t>
            </a:r>
          </a:p>
          <a:p>
            <a:pPr lvl="2"/>
            <a:r>
              <a:rPr lang="en-US" sz="1200" dirty="0"/>
              <a:t>MySQL</a:t>
            </a:r>
          </a:p>
          <a:p>
            <a:pPr lvl="2"/>
            <a:r>
              <a:rPr lang="en-US" sz="1200" dirty="0"/>
              <a:t>MongoDB</a:t>
            </a:r>
          </a:p>
          <a:p>
            <a:pPr lvl="2"/>
            <a:r>
              <a:rPr lang="en-US" sz="1200" dirty="0"/>
              <a:t>Neo4j</a:t>
            </a:r>
          </a:p>
          <a:p>
            <a:pPr lvl="1"/>
            <a:r>
              <a:rPr lang="en-US" sz="1400" dirty="0"/>
              <a:t>The application tier will be Python and </a:t>
            </a:r>
            <a:r>
              <a:rPr lang="en-US" sz="1400" dirty="0" err="1"/>
              <a:t>FastAPI</a:t>
            </a:r>
            <a:r>
              <a:rPr lang="en-US" sz="1400" dirty="0"/>
              <a:t>.</a:t>
            </a:r>
          </a:p>
          <a:p>
            <a:pPr lvl="1"/>
            <a:r>
              <a:rPr lang="en-US" sz="1400" dirty="0"/>
              <a:t>The web UI will be Angular.</a:t>
            </a:r>
          </a:p>
          <a:p>
            <a:pPr lvl="1"/>
            <a:r>
              <a:rPr lang="en-US" sz="1400" dirty="0"/>
              <a:t>The primary focus is the data layer</a:t>
            </a:r>
            <a:br>
              <a:rPr lang="en-US" sz="1400" dirty="0"/>
            </a:br>
            <a:r>
              <a:rPr lang="en-US" sz="1400" dirty="0"/>
              <a:t>and application layer that access it.</a:t>
            </a:r>
          </a:p>
          <a:p>
            <a:pPr lvl="1"/>
            <a:r>
              <a:rPr lang="en-US" sz="1400" dirty="0"/>
              <a:t>I will provide a simple UI and template.</a:t>
            </a:r>
          </a:p>
          <a:p>
            <a:pPr marL="400050" lvl="1" indent="0">
              <a:buNone/>
            </a:pPr>
            <a:r>
              <a:rPr lang="en-US" sz="1400" dirty="0"/>
              <a:t>	</a:t>
            </a:r>
          </a:p>
          <a:p>
            <a:pPr marL="0" indent="0">
              <a:buNone/>
            </a:pPr>
            <a:endParaRPr lang="en-US" sz="1600" dirty="0"/>
          </a:p>
        </p:txBody>
      </p:sp>
      <p:sp>
        <p:nvSpPr>
          <p:cNvPr id="3" name="Title 2">
            <a:extLst>
              <a:ext uri="{FF2B5EF4-FFF2-40B4-BE49-F238E27FC236}">
                <a16:creationId xmlns:a16="http://schemas.microsoft.com/office/drawing/2014/main" id="{439E8448-6618-7D53-1121-2DC1654A0C00}"/>
              </a:ext>
            </a:extLst>
          </p:cNvPr>
          <p:cNvSpPr>
            <a:spLocks noGrp="1"/>
          </p:cNvSpPr>
          <p:nvPr>
            <p:ph type="title"/>
          </p:nvPr>
        </p:nvSpPr>
        <p:spPr/>
        <p:txBody>
          <a:bodyPr/>
          <a:lstStyle/>
          <a:p>
            <a:r>
              <a:rPr lang="en-US" dirty="0"/>
              <a:t>Interactive/Operational</a:t>
            </a:r>
          </a:p>
        </p:txBody>
      </p:sp>
      <p:pic>
        <p:nvPicPr>
          <p:cNvPr id="2050" name="Picture 2" descr="2">
            <a:extLst>
              <a:ext uri="{FF2B5EF4-FFF2-40B4-BE49-F238E27FC236}">
                <a16:creationId xmlns:a16="http://schemas.microsoft.com/office/drawing/2014/main" id="{C43516A1-7844-D08D-DB64-D4F33954B9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6447" y="2419350"/>
            <a:ext cx="4265153" cy="19400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558614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EDAE47-758C-1AFE-9732-BFB05220A9C6}"/>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72ADEB8-8DE4-5969-A234-5774E9E6A534}"/>
              </a:ext>
            </a:extLst>
          </p:cNvPr>
          <p:cNvSpPr>
            <a:spLocks noGrp="1"/>
          </p:cNvSpPr>
          <p:nvPr>
            <p:ph idx="1"/>
          </p:nvPr>
        </p:nvSpPr>
        <p:spPr>
          <a:xfrm>
            <a:off x="152400" y="444319"/>
            <a:ext cx="8839200" cy="4038600"/>
          </a:xfrm>
        </p:spPr>
        <p:txBody>
          <a:bodyPr/>
          <a:lstStyle/>
          <a:p>
            <a:pPr marL="0" indent="0">
              <a:buNone/>
            </a:pPr>
            <a:r>
              <a:rPr lang="en-US" sz="1800" dirty="0"/>
              <a:t>Almost any data model has the same core concepts:</a:t>
            </a:r>
          </a:p>
          <a:p>
            <a:r>
              <a:rPr lang="en-US" sz="1800" dirty="0"/>
              <a:t>Types and instances:</a:t>
            </a:r>
          </a:p>
          <a:p>
            <a:pPr lvl="1"/>
            <a:r>
              <a:rPr lang="en-US" sz="1600" dirty="0"/>
              <a:t>Entity Type: A definition of a type of thing with properties and relationships.</a:t>
            </a:r>
          </a:p>
          <a:p>
            <a:pPr lvl="1"/>
            <a:r>
              <a:rPr lang="en-US" sz="1600" dirty="0"/>
              <a:t>Entity Instance: A specific instantiation of the Entity Type</a:t>
            </a:r>
          </a:p>
          <a:p>
            <a:pPr lvl="1"/>
            <a:r>
              <a:rPr lang="en-US" sz="1600" dirty="0"/>
              <a:t>Entity Set Instance: An Entity Type that:</a:t>
            </a:r>
          </a:p>
          <a:p>
            <a:pPr lvl="2"/>
            <a:r>
              <a:rPr lang="en-US" sz="1400" dirty="0"/>
              <a:t>Has properties and relationships like any entity, but ...</a:t>
            </a:r>
          </a:p>
          <a:p>
            <a:pPr lvl="2"/>
            <a:r>
              <a:rPr lang="en-US" sz="1400" dirty="0"/>
              <a:t>Has at least one </a:t>
            </a:r>
            <a:r>
              <a:rPr lang="en-US" sz="1400" i="1" dirty="0"/>
              <a:t>special relationship –</a:t>
            </a:r>
            <a:r>
              <a:rPr lang="en-US" sz="1400" dirty="0"/>
              <a:t> </a:t>
            </a:r>
            <a:r>
              <a:rPr lang="en-US" sz="1400" b="1" i="1" dirty="0"/>
              <a:t>contains.</a:t>
            </a:r>
          </a:p>
          <a:p>
            <a:r>
              <a:rPr lang="en-US" sz="1800" dirty="0"/>
              <a:t>Operations, minimally CRUD, that manipulate entity types and instances:</a:t>
            </a:r>
          </a:p>
          <a:p>
            <a:pPr lvl="1"/>
            <a:r>
              <a:rPr lang="en-US" sz="1600" dirty="0"/>
              <a:t>Create</a:t>
            </a:r>
          </a:p>
          <a:p>
            <a:pPr lvl="1"/>
            <a:r>
              <a:rPr lang="en-US" sz="1600" dirty="0"/>
              <a:t>Retrieve</a:t>
            </a:r>
          </a:p>
          <a:p>
            <a:pPr lvl="1"/>
            <a:r>
              <a:rPr lang="en-US" sz="1600" dirty="0"/>
              <a:t>Update</a:t>
            </a:r>
          </a:p>
          <a:p>
            <a:pPr lvl="1"/>
            <a:r>
              <a:rPr lang="en-US" sz="1600" dirty="0"/>
              <a:t>Delete</a:t>
            </a:r>
          </a:p>
          <a:p>
            <a:pPr lvl="1"/>
            <a:r>
              <a:rPr lang="en-US" sz="1600" dirty="0"/>
              <a:t>Reference/Identify/... ...</a:t>
            </a:r>
          </a:p>
          <a:p>
            <a:pPr lvl="1"/>
            <a:r>
              <a:rPr lang="en-US" sz="1600" dirty="0"/>
              <a:t>Host/database/table/pk</a:t>
            </a:r>
          </a:p>
        </p:txBody>
      </p:sp>
      <p:sp>
        <p:nvSpPr>
          <p:cNvPr id="3" name="Title 2">
            <a:extLst>
              <a:ext uri="{FF2B5EF4-FFF2-40B4-BE49-F238E27FC236}">
                <a16:creationId xmlns:a16="http://schemas.microsoft.com/office/drawing/2014/main" id="{601E204D-1D44-C624-98CA-226FE6494D31}"/>
              </a:ext>
            </a:extLst>
          </p:cNvPr>
          <p:cNvSpPr>
            <a:spLocks noGrp="1"/>
          </p:cNvSpPr>
          <p:nvPr>
            <p:ph type="title"/>
          </p:nvPr>
        </p:nvSpPr>
        <p:spPr/>
        <p:txBody>
          <a:bodyPr/>
          <a:lstStyle/>
          <a:p>
            <a:r>
              <a:rPr lang="en-US" dirty="0"/>
              <a:t>Data Modeling Concepts and REST</a:t>
            </a:r>
          </a:p>
        </p:txBody>
      </p:sp>
    </p:spTree>
    <p:extLst>
      <p:ext uri="{BB962C8B-B14F-4D97-AF65-F5344CB8AC3E}">
        <p14:creationId xmlns:p14="http://schemas.microsoft.com/office/powerpoint/2010/main" val="159217579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7960DE-09FB-BE23-AEEE-4089B6CDBFF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CCAFF40-9CBE-2D1C-2A90-7C80BDDCF2D6}"/>
              </a:ext>
            </a:extLst>
          </p:cNvPr>
          <p:cNvSpPr>
            <a:spLocks noGrp="1"/>
          </p:cNvSpPr>
          <p:nvPr>
            <p:ph type="title"/>
          </p:nvPr>
        </p:nvSpPr>
        <p:spPr/>
        <p:txBody>
          <a:bodyPr/>
          <a:lstStyle/>
          <a:p>
            <a:r>
              <a:rPr lang="en-US" dirty="0"/>
              <a:t>REST </a:t>
            </a:r>
            <a:r>
              <a:rPr lang="en-US" sz="2000" dirty="0"/>
              <a:t>(https://</a:t>
            </a:r>
            <a:r>
              <a:rPr lang="en-US" sz="2000" dirty="0" err="1"/>
              <a:t>www.tutorialspoint.com</a:t>
            </a:r>
            <a:r>
              <a:rPr lang="en-US" sz="2000" dirty="0"/>
              <a:t>/restful/</a:t>
            </a:r>
            <a:r>
              <a:rPr lang="en-US" sz="2000" dirty="0" err="1"/>
              <a:t>restful_introduction.htm</a:t>
            </a:r>
            <a:r>
              <a:rPr lang="en-US" sz="2000" dirty="0"/>
              <a:t>)</a:t>
            </a:r>
            <a:endParaRPr lang="en-US" dirty="0"/>
          </a:p>
        </p:txBody>
      </p:sp>
      <p:pic>
        <p:nvPicPr>
          <p:cNvPr id="4" name="Picture 3">
            <a:extLst>
              <a:ext uri="{FF2B5EF4-FFF2-40B4-BE49-F238E27FC236}">
                <a16:creationId xmlns:a16="http://schemas.microsoft.com/office/drawing/2014/main" id="{ACC62725-93A6-C52C-671E-4CBBDE491BAC}"/>
              </a:ext>
            </a:extLst>
          </p:cNvPr>
          <p:cNvPicPr>
            <a:picLocks noChangeAspect="1"/>
          </p:cNvPicPr>
          <p:nvPr/>
        </p:nvPicPr>
        <p:blipFill>
          <a:blip r:embed="rId2"/>
          <a:stretch>
            <a:fillRect/>
          </a:stretch>
        </p:blipFill>
        <p:spPr>
          <a:xfrm>
            <a:off x="685800" y="725594"/>
            <a:ext cx="7772400" cy="3692311"/>
          </a:xfrm>
          <a:prstGeom prst="rect">
            <a:avLst/>
          </a:prstGeom>
        </p:spPr>
      </p:pic>
    </p:spTree>
    <p:extLst>
      <p:ext uri="{BB962C8B-B14F-4D97-AF65-F5344CB8AC3E}">
        <p14:creationId xmlns:p14="http://schemas.microsoft.com/office/powerpoint/2010/main" val="393585025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BA5719-1D8D-72D5-7CB0-E93E71AF77A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F1D25CF-BAA0-5D80-E418-775DC883CDA7}"/>
              </a:ext>
            </a:extLst>
          </p:cNvPr>
          <p:cNvSpPr>
            <a:spLocks noGrp="1"/>
          </p:cNvSpPr>
          <p:nvPr>
            <p:ph type="title"/>
          </p:nvPr>
        </p:nvSpPr>
        <p:spPr/>
        <p:txBody>
          <a:bodyPr/>
          <a:lstStyle/>
          <a:p>
            <a:r>
              <a:rPr lang="en-US" dirty="0"/>
              <a:t>REST </a:t>
            </a:r>
            <a:r>
              <a:rPr lang="en-US" sz="2000" dirty="0"/>
              <a:t>(https://</a:t>
            </a:r>
            <a:r>
              <a:rPr lang="en-US" sz="2000" dirty="0" err="1"/>
              <a:t>www.tutorialspoint.com</a:t>
            </a:r>
            <a:r>
              <a:rPr lang="en-US" sz="2000" dirty="0"/>
              <a:t>/restful/</a:t>
            </a:r>
            <a:r>
              <a:rPr lang="en-US" sz="2000" dirty="0" err="1"/>
              <a:t>restful_introduction.htm</a:t>
            </a:r>
            <a:r>
              <a:rPr lang="en-US" sz="2000" dirty="0"/>
              <a:t>)</a:t>
            </a:r>
            <a:endParaRPr lang="en-US" dirty="0"/>
          </a:p>
        </p:txBody>
      </p:sp>
      <p:pic>
        <p:nvPicPr>
          <p:cNvPr id="2" name="Picture 1">
            <a:extLst>
              <a:ext uri="{FF2B5EF4-FFF2-40B4-BE49-F238E27FC236}">
                <a16:creationId xmlns:a16="http://schemas.microsoft.com/office/drawing/2014/main" id="{400E2E05-2089-FBD9-0503-37CDEA41B527}"/>
              </a:ext>
            </a:extLst>
          </p:cNvPr>
          <p:cNvPicPr>
            <a:picLocks noChangeAspect="1"/>
          </p:cNvPicPr>
          <p:nvPr/>
        </p:nvPicPr>
        <p:blipFill>
          <a:blip r:embed="rId2"/>
          <a:stretch>
            <a:fillRect/>
          </a:stretch>
        </p:blipFill>
        <p:spPr>
          <a:xfrm>
            <a:off x="838200" y="742950"/>
            <a:ext cx="6858000" cy="3814996"/>
          </a:xfrm>
          <a:prstGeom prst="rect">
            <a:avLst/>
          </a:prstGeom>
        </p:spPr>
      </p:pic>
    </p:spTree>
    <p:extLst>
      <p:ext uri="{BB962C8B-B14F-4D97-AF65-F5344CB8AC3E}">
        <p14:creationId xmlns:p14="http://schemas.microsoft.com/office/powerpoint/2010/main" val="321383669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9D09BA-6711-8D62-C571-CFBC55CE051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6057343-2C25-C795-F0FC-1E7D27D738F1}"/>
              </a:ext>
            </a:extLst>
          </p:cNvPr>
          <p:cNvSpPr>
            <a:spLocks noGrp="1"/>
          </p:cNvSpPr>
          <p:nvPr>
            <p:ph type="title"/>
          </p:nvPr>
        </p:nvSpPr>
        <p:spPr/>
        <p:txBody>
          <a:bodyPr/>
          <a:lstStyle/>
          <a:p>
            <a:r>
              <a:rPr lang="en-US" dirty="0"/>
              <a:t>REST and Resources</a:t>
            </a:r>
          </a:p>
        </p:txBody>
      </p:sp>
      <p:pic>
        <p:nvPicPr>
          <p:cNvPr id="4" name="Picture 3">
            <a:extLst>
              <a:ext uri="{FF2B5EF4-FFF2-40B4-BE49-F238E27FC236}">
                <a16:creationId xmlns:a16="http://schemas.microsoft.com/office/drawing/2014/main" id="{BDB6471E-3506-8AC3-65AD-9A4200442956}"/>
              </a:ext>
            </a:extLst>
          </p:cNvPr>
          <p:cNvPicPr>
            <a:picLocks noChangeAspect="1"/>
          </p:cNvPicPr>
          <p:nvPr/>
        </p:nvPicPr>
        <p:blipFill>
          <a:blip r:embed="rId2"/>
          <a:stretch>
            <a:fillRect/>
          </a:stretch>
        </p:blipFill>
        <p:spPr>
          <a:xfrm>
            <a:off x="586595" y="478609"/>
            <a:ext cx="7970809" cy="4191000"/>
          </a:xfrm>
          <a:prstGeom prst="rect">
            <a:avLst/>
          </a:prstGeom>
        </p:spPr>
      </p:pic>
    </p:spTree>
    <p:extLst>
      <p:ext uri="{BB962C8B-B14F-4D97-AF65-F5344CB8AC3E}">
        <p14:creationId xmlns:p14="http://schemas.microsoft.com/office/powerpoint/2010/main" val="146814993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CB31D4-5B07-3818-E865-A997A2575EB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4059CF3-9C9B-93B7-1F62-1D0B1B6102D4}"/>
              </a:ext>
            </a:extLst>
          </p:cNvPr>
          <p:cNvSpPr>
            <a:spLocks noGrp="1"/>
          </p:cNvSpPr>
          <p:nvPr>
            <p:ph type="title"/>
          </p:nvPr>
        </p:nvSpPr>
        <p:spPr/>
        <p:txBody>
          <a:bodyPr/>
          <a:lstStyle/>
          <a:p>
            <a:r>
              <a:rPr lang="en-US" dirty="0"/>
              <a:t>URLs</a:t>
            </a:r>
          </a:p>
        </p:txBody>
      </p:sp>
      <p:pic>
        <p:nvPicPr>
          <p:cNvPr id="2" name="Picture 1">
            <a:extLst>
              <a:ext uri="{FF2B5EF4-FFF2-40B4-BE49-F238E27FC236}">
                <a16:creationId xmlns:a16="http://schemas.microsoft.com/office/drawing/2014/main" id="{511DF4C3-8A6F-2E94-BF47-169A31A4446F}"/>
              </a:ext>
            </a:extLst>
          </p:cNvPr>
          <p:cNvPicPr>
            <a:picLocks noChangeAspect="1"/>
          </p:cNvPicPr>
          <p:nvPr/>
        </p:nvPicPr>
        <p:blipFill>
          <a:blip r:embed="rId2"/>
          <a:stretch>
            <a:fillRect/>
          </a:stretch>
        </p:blipFill>
        <p:spPr>
          <a:xfrm>
            <a:off x="609600" y="535781"/>
            <a:ext cx="7239000" cy="4071938"/>
          </a:xfrm>
          <a:prstGeom prst="rect">
            <a:avLst/>
          </a:prstGeom>
        </p:spPr>
      </p:pic>
    </p:spTree>
    <p:extLst>
      <p:ext uri="{BB962C8B-B14F-4D97-AF65-F5344CB8AC3E}">
        <p14:creationId xmlns:p14="http://schemas.microsoft.com/office/powerpoint/2010/main" val="248578580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312B645-D8C1-5765-0128-778EB4697D29}"/>
              </a:ext>
            </a:extLst>
          </p:cNvPr>
          <p:cNvSpPr>
            <a:spLocks noGrp="1"/>
          </p:cNvSpPr>
          <p:nvPr>
            <p:ph idx="1"/>
          </p:nvPr>
        </p:nvSpPr>
        <p:spPr/>
        <p:txBody>
          <a:bodyPr/>
          <a:lstStyle/>
          <a:p>
            <a:endParaRPr lang="en-US"/>
          </a:p>
        </p:txBody>
      </p:sp>
      <p:sp>
        <p:nvSpPr>
          <p:cNvPr id="3" name="Title 2">
            <a:extLst>
              <a:ext uri="{FF2B5EF4-FFF2-40B4-BE49-F238E27FC236}">
                <a16:creationId xmlns:a16="http://schemas.microsoft.com/office/drawing/2014/main" id="{78F70155-325F-7B68-1FC9-54A89E3A0398}"/>
              </a:ext>
            </a:extLst>
          </p:cNvPr>
          <p:cNvSpPr>
            <a:spLocks noGrp="1"/>
          </p:cNvSpPr>
          <p:nvPr>
            <p:ph type="title"/>
          </p:nvPr>
        </p:nvSpPr>
        <p:spPr/>
        <p:txBody>
          <a:bodyPr/>
          <a:lstStyle/>
          <a:p>
            <a:r>
              <a:rPr lang="en-US" dirty="0"/>
              <a:t>Walk Through the Project Template</a:t>
            </a:r>
          </a:p>
        </p:txBody>
      </p:sp>
    </p:spTree>
    <p:extLst>
      <p:ext uri="{BB962C8B-B14F-4D97-AF65-F5344CB8AC3E}">
        <p14:creationId xmlns:p14="http://schemas.microsoft.com/office/powerpoint/2010/main" val="147201311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3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2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5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6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7.xml><?xml version="1.0" encoding="utf-8"?>
<a:theme xmlns:a="http://schemas.openxmlformats.org/drawingml/2006/main" name="4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Status xmlns="http://schemas.microsoft.com/sharepoint/v3/fields">Not Started</_Statu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0DE64AEEDD9B7A4D93545ACBE97D4615" ma:contentTypeVersion="2" ma:contentTypeDescription="Create a new document." ma:contentTypeScope="" ma:versionID="f49002b78e3a4a71b814eef46a983816">
  <xsd:schema xmlns:xsd="http://www.w3.org/2001/XMLSchema" xmlns:xs="http://www.w3.org/2001/XMLSchema" xmlns:p="http://schemas.microsoft.com/office/2006/metadata/properties" xmlns:ns2="http://schemas.microsoft.com/sharepoint/v3/fields" targetNamespace="http://schemas.microsoft.com/office/2006/metadata/properties" ma:root="true" ma:fieldsID="38f6db2dd0d9a0cf6a8dc37be32b365b" ns2:_="">
    <xsd:import namespace="http://schemas.microsoft.com/sharepoint/v3/fields"/>
    <xsd:element name="properties">
      <xsd:complexType>
        <xsd:sequence>
          <xsd:element name="documentManagement">
            <xsd:complexType>
              <xsd:all>
                <xsd:element ref="ns2:_Status" minOccurs="0"/>
                <xsd:element ref="ns2: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8" nillable="true" ma:displayName="Status" ma:default="Not Started" ma:internalName="_Status">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element name="_Version" ma:index="9"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ma:displayName="Status"/>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B6F2769-7194-4217-93D3-3AF3A4742282}">
  <ds:schemaRefs>
    <ds:schemaRef ds:uri="http://schemas.microsoft.com/office/2006/metadata/properties"/>
    <ds:schemaRef ds:uri="http://schemas.microsoft.com/sharepoint/v3/fields"/>
    <ds:schemaRef ds:uri="http://schemas.microsoft.com/office/infopath/2007/PartnerControls"/>
    <ds:schemaRef ds:uri="http://schemas.microsoft.com/office/2006/documentManagement/types"/>
    <ds:schemaRef ds:uri="http://purl.org/dc/dcmitype/"/>
    <ds:schemaRef ds:uri="http://purl.org/dc/terms/"/>
    <ds:schemaRef ds:uri="http://purl.org/dc/elements/1.1/"/>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87D2A1B0-FF3E-4009-940D-AED0EB70AA20}">
  <ds:schemaRefs>
    <ds:schemaRef ds:uri="http://schemas.microsoft.com/sharepoint/v3/contenttype/forms"/>
  </ds:schemaRefs>
</ds:datastoreItem>
</file>

<file path=customXml/itemProps3.xml><?xml version="1.0" encoding="utf-8"?>
<ds:datastoreItem xmlns:ds="http://schemas.openxmlformats.org/officeDocument/2006/customXml" ds:itemID="{E4214858-785C-42F7-BE66-6D0E79395F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FNEMasterTemplateForThemePreview.pptx</Template>
  <TotalTime>100833</TotalTime>
  <Words>6633</Words>
  <Application>Microsoft Macintosh PowerPoint</Application>
  <PresentationFormat>On-screen Show (16:9)</PresentationFormat>
  <Paragraphs>792</Paragraphs>
  <Slides>102</Slides>
  <Notes>63</Notes>
  <HiddenSlides>0</HiddenSlides>
  <MMClips>0</MMClips>
  <ScaleCrop>false</ScaleCrop>
  <HeadingPairs>
    <vt:vector size="6" baseType="variant">
      <vt:variant>
        <vt:lpstr>Fonts Used</vt:lpstr>
      </vt:variant>
      <vt:variant>
        <vt:i4>12</vt:i4>
      </vt:variant>
      <vt:variant>
        <vt:lpstr>Theme</vt:lpstr>
      </vt:variant>
      <vt:variant>
        <vt:i4>7</vt:i4>
      </vt:variant>
      <vt:variant>
        <vt:lpstr>Slide Titles</vt:lpstr>
      </vt:variant>
      <vt:variant>
        <vt:i4>102</vt:i4>
      </vt:variant>
    </vt:vector>
  </HeadingPairs>
  <TitlesOfParts>
    <vt:vector size="121" baseType="lpstr">
      <vt:lpstr>ＭＳ Ｐゴシック</vt:lpstr>
      <vt:lpstr>Arial</vt:lpstr>
      <vt:lpstr>Calibri</vt:lpstr>
      <vt:lpstr>Cambria Math</vt:lpstr>
      <vt:lpstr>Helvetica</vt:lpstr>
      <vt:lpstr>Monotype Sorts</vt:lpstr>
      <vt:lpstr>Museo For Dell</vt:lpstr>
      <vt:lpstr>Museo Sans For Dell</vt:lpstr>
      <vt:lpstr>Symbol</vt:lpstr>
      <vt:lpstr>Times New Roman</vt:lpstr>
      <vt:lpstr>Webdings</vt:lpstr>
      <vt:lpstr>Wingdings</vt:lpstr>
      <vt:lpstr>Office Theme</vt:lpstr>
      <vt:lpstr>3_db-5-grey</vt:lpstr>
      <vt:lpstr>2_db-5-grey</vt:lpstr>
      <vt:lpstr>5_db-5-grey</vt:lpstr>
      <vt:lpstr>6_db-5-grey</vt:lpstr>
      <vt:lpstr>2_Office Theme</vt:lpstr>
      <vt:lpstr>4_db-5-grey</vt:lpstr>
      <vt:lpstr>PowerPoint Presentation</vt:lpstr>
      <vt:lpstr>PowerPoint Presentation</vt:lpstr>
      <vt:lpstr>PowerPoint Presentation</vt:lpstr>
      <vt:lpstr>Contents</vt:lpstr>
      <vt:lpstr>PowerPoint Presentation</vt:lpstr>
      <vt:lpstr>Course Updates</vt:lpstr>
      <vt:lpstr>PowerPoint Presentation</vt:lpstr>
      <vt:lpstr>PowerPoint Presentation</vt:lpstr>
      <vt:lpstr>Complex Attributes</vt:lpstr>
      <vt:lpstr>Composite Attributes</vt:lpstr>
      <vt:lpstr>Representing Complex Attributes  in ER Diagram</vt:lpstr>
      <vt:lpstr>Complex Attributes to Atomic</vt:lpstr>
      <vt:lpstr>Data Cleanup/Validation</vt:lpstr>
      <vt:lpstr>Multivalued Attributes</vt:lpstr>
      <vt:lpstr>PowerPoint Presentation</vt:lpstr>
      <vt:lpstr>Specialization</vt:lpstr>
      <vt:lpstr>Inheritance/Specialization</vt:lpstr>
      <vt:lpstr>Specialization</vt:lpstr>
      <vt:lpstr>One Table</vt:lpstr>
      <vt:lpstr>Two Table</vt:lpstr>
      <vt:lpstr>Three Table</vt:lpstr>
      <vt:lpstr>Specialization Example</vt:lpstr>
      <vt:lpstr>Representing Specialization via Schemas</vt:lpstr>
      <vt:lpstr>Representing Specialization as Schemas (Cont.)</vt:lpstr>
      <vt:lpstr>Generalization</vt:lpstr>
      <vt:lpstr>Completeness constraint</vt:lpstr>
      <vt:lpstr>Completeness constraint (Cont.)</vt:lpstr>
      <vt:lpstr>Views</vt:lpstr>
      <vt:lpstr>PowerPoint Presentation</vt:lpstr>
      <vt:lpstr>PowerPoint Presentation</vt:lpstr>
      <vt:lpstr>Views</vt:lpstr>
      <vt:lpstr>View Definition</vt:lpstr>
      <vt:lpstr>View Definition and Use</vt:lpstr>
      <vt:lpstr>Views Defined Using Other Views</vt:lpstr>
      <vt:lpstr>Views Defined Using Other Views</vt:lpstr>
      <vt:lpstr>View Expansion</vt:lpstr>
      <vt:lpstr>View Expansion (Cont.)</vt:lpstr>
      <vt:lpstr>Materialized Views</vt:lpstr>
      <vt:lpstr>Update of a View</vt:lpstr>
      <vt:lpstr>Some Updates Cannot be Translated Uniquely</vt:lpstr>
      <vt:lpstr>And Some Not at All</vt:lpstr>
      <vt:lpstr>View Updates in SQL </vt:lpstr>
      <vt:lpstr>PowerPoint Presentation</vt:lpstr>
      <vt:lpstr>Aggregate Functions</vt:lpstr>
      <vt:lpstr>Aggregate Functions – Group By</vt:lpstr>
      <vt:lpstr>Another View</vt:lpstr>
      <vt:lpstr>Aggregate Functions Examples</vt:lpstr>
      <vt:lpstr>Aggregation (Cont.)</vt:lpstr>
      <vt:lpstr>Aggregate Functions – Having Clause</vt:lpstr>
      <vt:lpstr>PowerPoint Presentation</vt:lpstr>
      <vt:lpstr>One Way to Think About Joins</vt:lpstr>
      <vt:lpstr>Outer Join</vt:lpstr>
      <vt:lpstr>Outer Join Examples</vt:lpstr>
      <vt:lpstr>Left Outer Join</vt:lpstr>
      <vt:lpstr>Right Outer Join</vt:lpstr>
      <vt:lpstr>Full Outer Join</vt:lpstr>
      <vt:lpstr>Joined Types and Conditions</vt:lpstr>
      <vt:lpstr>Joined Relations – Examples</vt:lpstr>
      <vt:lpstr>Joined Relations – Examples </vt:lpstr>
      <vt:lpstr>Joined Relations – Examples</vt:lpstr>
      <vt:lpstr>PowerPoint Presentation</vt:lpstr>
      <vt:lpstr>Set Comparison – “some” Clause</vt:lpstr>
      <vt:lpstr>Definition of  “some” Clause</vt:lpstr>
      <vt:lpstr>Set Comparison – “all” Clause</vt:lpstr>
      <vt:lpstr>Definition of “all” Clause</vt:lpstr>
      <vt:lpstr>Test for Empty Relations</vt:lpstr>
      <vt:lpstr>Use of “exists” Clause</vt:lpstr>
      <vt:lpstr>Use of “not exists” Clause</vt:lpstr>
      <vt:lpstr>Test for Absence of Duplicate Tuples</vt:lpstr>
      <vt:lpstr>Subqueries in the From Clause</vt:lpstr>
      <vt:lpstr>Subqueries in the Form Clause</vt:lpstr>
      <vt:lpstr>With Clause</vt:lpstr>
      <vt:lpstr>Complex Queries using With Clause</vt:lpstr>
      <vt:lpstr>Scalar Subquery</vt:lpstr>
      <vt:lpstr>PowerPoint Presentation</vt:lpstr>
      <vt:lpstr>Equivalent Queries</vt:lpstr>
      <vt:lpstr>Equivalent Queries</vt:lpstr>
      <vt:lpstr>What are all those other Symbols?</vt:lpstr>
      <vt:lpstr>What are all those other Symbols?</vt:lpstr>
      <vt:lpstr>One Way to Think About Joins</vt:lpstr>
      <vt:lpstr>Thinking about JOINs</vt:lpstr>
      <vt:lpstr>Some Examples</vt:lpstr>
      <vt:lpstr>Some Examples</vt:lpstr>
      <vt:lpstr>Some Examples</vt:lpstr>
      <vt:lpstr>Relational Algebra</vt:lpstr>
      <vt:lpstr>PowerPoint Presentation</vt:lpstr>
      <vt:lpstr>Codd’s 12 Rules</vt:lpstr>
      <vt:lpstr>Codd’s 12 Rules</vt:lpstr>
      <vt:lpstr>PowerPoint Presentation</vt:lpstr>
      <vt:lpstr>Projects</vt:lpstr>
      <vt:lpstr>PowerPoint Presentation</vt:lpstr>
      <vt:lpstr>Web Application Problem Statement</vt:lpstr>
      <vt:lpstr>Interactive/Operational</vt:lpstr>
      <vt:lpstr>Data Modeling Concepts and REST</vt:lpstr>
      <vt:lpstr>REST (https://www.tutorialspoint.com/restful/restful_introduction.htm)</vt:lpstr>
      <vt:lpstr>REST (https://www.tutorialspoint.com/restful/restful_introduction.htm)</vt:lpstr>
      <vt:lpstr>REST and Resources</vt:lpstr>
      <vt:lpstr>URLs</vt:lpstr>
      <vt:lpstr>Walk Through the Project Template</vt:lpstr>
      <vt:lpstr>PowerPoint Presentation</vt:lpstr>
      <vt:lpstr>Business Intelligence, Insight, Analysis, … …</vt:lpstr>
      <vt:lpstr>Walk Through the Sprint 1 Notebook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FileNewTemplate</dc:title>
  <dc:creator>Diana</dc:creator>
  <cp:lastModifiedBy>Donald Ferguson</cp:lastModifiedBy>
  <cp:revision>613</cp:revision>
  <cp:lastPrinted>2018-11-15T21:01:50Z</cp:lastPrinted>
  <dcterms:created xsi:type="dcterms:W3CDTF">2010-04-12T23:12:02Z</dcterms:created>
  <dcterms:modified xsi:type="dcterms:W3CDTF">2025-04-14T18:02:22Z</dcterms:modified>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ies>
</file>